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3" r:id="rId6"/>
    <p:sldId id="285" r:id="rId7"/>
    <p:sldId id="284" r:id="rId8"/>
    <p:sldId id="259" r:id="rId9"/>
    <p:sldId id="286" r:id="rId10"/>
    <p:sldId id="260" r:id="rId11"/>
    <p:sldId id="287" r:id="rId12"/>
    <p:sldId id="288" r:id="rId13"/>
    <p:sldId id="289" r:id="rId14"/>
    <p:sldId id="262" r:id="rId15"/>
    <p:sldId id="261" r:id="rId16"/>
    <p:sldId id="290" r:id="rId17"/>
    <p:sldId id="291" r:id="rId18"/>
    <p:sldId id="292" r:id="rId19"/>
    <p:sldId id="293" r:id="rId20"/>
    <p:sldId id="310" r:id="rId21"/>
    <p:sldId id="263" r:id="rId22"/>
    <p:sldId id="265" r:id="rId23"/>
    <p:sldId id="311" r:id="rId24"/>
    <p:sldId id="312" r:id="rId25"/>
    <p:sldId id="297" r:id="rId26"/>
    <p:sldId id="298" r:id="rId27"/>
    <p:sldId id="299" r:id="rId28"/>
    <p:sldId id="300" r:id="rId29"/>
    <p:sldId id="301" r:id="rId30"/>
    <p:sldId id="302" r:id="rId31"/>
    <p:sldId id="303" r:id="rId32"/>
    <p:sldId id="304" r:id="rId33"/>
    <p:sldId id="305" r:id="rId34"/>
    <p:sldId id="306" r:id="rId35"/>
    <p:sldId id="307" r:id="rId36"/>
    <p:sldId id="266" r:id="rId37"/>
    <p:sldId id="309" r:id="rId38"/>
    <p:sldId id="308" r:id="rId39"/>
    <p:sldId id="313" r:id="rId40"/>
    <p:sldId id="314" r:id="rId41"/>
    <p:sldId id="315" r:id="rId42"/>
    <p:sldId id="317" r:id="rId43"/>
    <p:sldId id="267" r:id="rId44"/>
    <p:sldId id="316" r:id="rId45"/>
    <p:sldId id="320" r:id="rId46"/>
    <p:sldId id="322" r:id="rId47"/>
    <p:sldId id="318" r:id="rId48"/>
    <p:sldId id="319" r:id="rId49"/>
    <p:sldId id="268" r:id="rId50"/>
    <p:sldId id="323" r:id="rId51"/>
    <p:sldId id="324" r:id="rId52"/>
    <p:sldId id="325" r:id="rId53"/>
    <p:sldId id="326" r:id="rId54"/>
    <p:sldId id="328" r:id="rId55"/>
    <p:sldId id="327" r:id="rId56"/>
    <p:sldId id="329" r:id="rId57"/>
    <p:sldId id="330" r:id="rId58"/>
    <p:sldId id="337" r:id="rId59"/>
    <p:sldId id="338" r:id="rId60"/>
    <p:sldId id="340" r:id="rId61"/>
    <p:sldId id="375" r:id="rId62"/>
    <p:sldId id="339" r:id="rId63"/>
    <p:sldId id="341" r:id="rId64"/>
    <p:sldId id="331" r:id="rId65"/>
    <p:sldId id="347" r:id="rId66"/>
    <p:sldId id="342" r:id="rId67"/>
    <p:sldId id="343" r:id="rId68"/>
    <p:sldId id="332" r:id="rId69"/>
    <p:sldId id="344" r:id="rId70"/>
    <p:sldId id="333" r:id="rId71"/>
    <p:sldId id="346" r:id="rId72"/>
    <p:sldId id="345" r:id="rId73"/>
    <p:sldId id="334" r:id="rId74"/>
    <p:sldId id="335" r:id="rId75"/>
    <p:sldId id="336" r:id="rId76"/>
    <p:sldId id="348" r:id="rId77"/>
    <p:sldId id="349" r:id="rId78"/>
    <p:sldId id="353" r:id="rId79"/>
    <p:sldId id="354" r:id="rId80"/>
    <p:sldId id="350" r:id="rId81"/>
    <p:sldId id="351" r:id="rId82"/>
    <p:sldId id="356" r:id="rId83"/>
    <p:sldId id="357" r:id="rId84"/>
    <p:sldId id="358" r:id="rId85"/>
    <p:sldId id="359" r:id="rId86"/>
    <p:sldId id="360" r:id="rId87"/>
    <p:sldId id="361" r:id="rId88"/>
    <p:sldId id="355" r:id="rId89"/>
    <p:sldId id="362" r:id="rId90"/>
    <p:sldId id="376" r:id="rId91"/>
    <p:sldId id="363" r:id="rId92"/>
    <p:sldId id="366" r:id="rId93"/>
    <p:sldId id="367" r:id="rId94"/>
    <p:sldId id="364" r:id="rId95"/>
    <p:sldId id="365" r:id="rId96"/>
    <p:sldId id="368" r:id="rId97"/>
    <p:sldId id="369" r:id="rId98"/>
    <p:sldId id="370" r:id="rId99"/>
    <p:sldId id="371" r:id="rId100"/>
    <p:sldId id="374" r:id="rId101"/>
    <p:sldId id="373" r:id="rId102"/>
    <p:sldId id="372" r:id="rId103"/>
    <p:sldId id="377" r:id="rId104"/>
    <p:sldId id="378" r:id="rId105"/>
    <p:sldId id="321" r:id="rId10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7A2-29D9-4C94-8CC8-B53B1F541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E49BB9A0-C43B-4916-B384-ED8E7980F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B88BFB7-3943-40DA-800B-A8319E0D83A3}"/>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5" name="Footer Placeholder 4">
            <a:extLst>
              <a:ext uri="{FF2B5EF4-FFF2-40B4-BE49-F238E27FC236}">
                <a16:creationId xmlns:a16="http://schemas.microsoft.com/office/drawing/2014/main" id="{ADCDFCB3-FC30-46C9-9932-8433E2F0F1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622DE44-83CD-40A3-B892-28260B878C2D}"/>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79228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2C18-DF06-43DA-BC81-FC021F70DA7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EDF11D8-2359-4745-8FCD-3D7179A41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E97CAD4-2DBD-4AA1-8D11-B6B944F324EC}"/>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5" name="Footer Placeholder 4">
            <a:extLst>
              <a:ext uri="{FF2B5EF4-FFF2-40B4-BE49-F238E27FC236}">
                <a16:creationId xmlns:a16="http://schemas.microsoft.com/office/drawing/2014/main" id="{E54A50D4-7C24-4C58-9DAB-3CF632517A5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62D7B1C-3F02-4592-927C-2479C7ED091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34921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EAEC3-321D-4C5A-8236-30B6846ECB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B6721E2-0E16-423E-A8F3-7084BD5E7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6BF6847-6EBA-4509-B13F-4A756E820A5D}"/>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5" name="Footer Placeholder 4">
            <a:extLst>
              <a:ext uri="{FF2B5EF4-FFF2-40B4-BE49-F238E27FC236}">
                <a16:creationId xmlns:a16="http://schemas.microsoft.com/office/drawing/2014/main" id="{EA5CDC8A-0846-4240-8579-613B4967CA7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913F975-55C1-48A8-8458-03FA4A461242}"/>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5387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1C2C-EB30-4106-88A9-6408D56715E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00B0E10-7C16-4100-AD19-B6CEE19FB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9DCDFD-0988-49E3-A3EA-3210B283DE91}"/>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5" name="Footer Placeholder 4">
            <a:extLst>
              <a:ext uri="{FF2B5EF4-FFF2-40B4-BE49-F238E27FC236}">
                <a16:creationId xmlns:a16="http://schemas.microsoft.com/office/drawing/2014/main" id="{F8ACD047-4792-4E72-818B-6AD1B9C5418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EE0F1C3-9E66-4627-B5DF-A4726F73D6C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71128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442A-36E2-4CA9-B503-49D2B9DE8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3893696-BC4D-4A7B-9321-02092AC18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55402-0B26-4F49-B0A9-C50226800112}"/>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5" name="Footer Placeholder 4">
            <a:extLst>
              <a:ext uri="{FF2B5EF4-FFF2-40B4-BE49-F238E27FC236}">
                <a16:creationId xmlns:a16="http://schemas.microsoft.com/office/drawing/2014/main" id="{543E4D60-EEA4-47A4-9A18-5ABD847527E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8B85EA-495D-4E10-B8C9-1BBC5EB9156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91975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413C-AC8F-4DEC-B801-7EED6FA22BE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D7CF45-E119-42BB-92D1-D6D039931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96A301-BE0A-42C9-A3C1-41B9124D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8AFC122-2CB1-49E2-A9A1-A50E14C70154}"/>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6" name="Footer Placeholder 5">
            <a:extLst>
              <a:ext uri="{FF2B5EF4-FFF2-40B4-BE49-F238E27FC236}">
                <a16:creationId xmlns:a16="http://schemas.microsoft.com/office/drawing/2014/main" id="{5C834592-8DF7-4281-B16A-ED7DF207E5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30261EF-2A85-4C04-B3FA-665C60DBE28F}"/>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43882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33A6-80EC-4489-AE5C-DBD2ECA396C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6C26939-A0EE-4978-AC33-21206D81F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86F97-AC54-467C-93D1-C0B282A52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B85223B-2DEC-4845-BFED-42FB19FDC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924AE-96C6-4B9E-A53F-5ACD2F433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8D76173-A7A0-44B9-A6B2-9A93600ADDFE}"/>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8" name="Footer Placeholder 7">
            <a:extLst>
              <a:ext uri="{FF2B5EF4-FFF2-40B4-BE49-F238E27FC236}">
                <a16:creationId xmlns:a16="http://schemas.microsoft.com/office/drawing/2014/main" id="{05CA717C-1BE1-4064-89A3-32A4A75B9C7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B10E0955-A179-42E5-911C-AC49B6E0E57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9880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E41F-3722-4A16-937A-426271DA5C7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6D0CF6F-9561-462C-8E71-A8BD51774B0C}"/>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4" name="Footer Placeholder 3">
            <a:extLst>
              <a:ext uri="{FF2B5EF4-FFF2-40B4-BE49-F238E27FC236}">
                <a16:creationId xmlns:a16="http://schemas.microsoft.com/office/drawing/2014/main" id="{E604D67F-DC7E-4948-806C-B856F8F0A9A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A551D46-D17B-40F8-A2E2-F6896AB0AA2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23635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5123-A685-4276-BC6E-619E7DA10FC8}"/>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3" name="Footer Placeholder 2">
            <a:extLst>
              <a:ext uri="{FF2B5EF4-FFF2-40B4-BE49-F238E27FC236}">
                <a16:creationId xmlns:a16="http://schemas.microsoft.com/office/drawing/2014/main" id="{60D18139-EE3C-4381-BEC5-D18F0AE5042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C38A7-11EB-440E-A286-6B31062D0D1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8295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B7F-94EB-4C1F-9FED-F0B84E0F5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6C6EFD8-47CD-429D-BECF-E4139D32A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E12B3D3-9A6E-4EA8-9207-5218C617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4EE5E-70A0-48B3-BC28-A60198A1FE63}"/>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6" name="Footer Placeholder 5">
            <a:extLst>
              <a:ext uri="{FF2B5EF4-FFF2-40B4-BE49-F238E27FC236}">
                <a16:creationId xmlns:a16="http://schemas.microsoft.com/office/drawing/2014/main" id="{48BEB30C-C6E0-48FD-9E0D-4E186B5F509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537D1E-709B-474F-B808-4291FBF7DA0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7654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C329-2A59-4157-8065-CEA8AFFD6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B4DD9C-E15C-4C7E-8651-8672A1A4C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39BE39C-25D5-4E25-AD54-3EC15874B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CE4B1-E564-45BA-8EEB-E9EB6CD2E463}"/>
              </a:ext>
            </a:extLst>
          </p:cNvPr>
          <p:cNvSpPr>
            <a:spLocks noGrp="1"/>
          </p:cNvSpPr>
          <p:nvPr>
            <p:ph type="dt" sz="half" idx="10"/>
          </p:nvPr>
        </p:nvSpPr>
        <p:spPr/>
        <p:txBody>
          <a:bodyPr/>
          <a:lstStyle/>
          <a:p>
            <a:fld id="{3191932A-5A5D-41CF-B1DF-493F37005B6B}" type="datetimeFigureOut">
              <a:rPr lang="fr-FR" smtClean="0"/>
              <a:t>31/03/2023</a:t>
            </a:fld>
            <a:endParaRPr lang="fr-FR"/>
          </a:p>
        </p:txBody>
      </p:sp>
      <p:sp>
        <p:nvSpPr>
          <p:cNvPr id="6" name="Footer Placeholder 5">
            <a:extLst>
              <a:ext uri="{FF2B5EF4-FFF2-40B4-BE49-F238E27FC236}">
                <a16:creationId xmlns:a16="http://schemas.microsoft.com/office/drawing/2014/main" id="{6ED409C7-3C02-4DFB-8428-D65F980BDB4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D014F1-F050-4F1A-9BFB-BC49BA43B43E}"/>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333131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E3C55-512F-4499-98F1-7E4F91366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CFC4EFC-E120-4CC1-9DD0-C1754D6F87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D8F5FE6-BED4-4B01-88C1-9E2286783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1932A-5A5D-41CF-B1DF-493F37005B6B}" type="datetimeFigureOut">
              <a:rPr lang="fr-FR" smtClean="0"/>
              <a:t>31/03/2023</a:t>
            </a:fld>
            <a:endParaRPr lang="fr-FR"/>
          </a:p>
        </p:txBody>
      </p:sp>
      <p:sp>
        <p:nvSpPr>
          <p:cNvPr id="5" name="Footer Placeholder 4">
            <a:extLst>
              <a:ext uri="{FF2B5EF4-FFF2-40B4-BE49-F238E27FC236}">
                <a16:creationId xmlns:a16="http://schemas.microsoft.com/office/drawing/2014/main" id="{38FFDAEC-3B79-4A13-A82F-97B24ACA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A460B9B-DC55-4626-88CE-4785C64BB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23261-19EA-4A90-961C-0955F684DB1B}" type="slidenum">
              <a:rPr lang="fr-FR" smtClean="0"/>
              <a:t>‹#›</a:t>
            </a:fld>
            <a:endParaRPr lang="fr-FR"/>
          </a:p>
        </p:txBody>
      </p:sp>
    </p:spTree>
    <p:extLst>
      <p:ext uri="{BB962C8B-B14F-4D97-AF65-F5344CB8AC3E}">
        <p14:creationId xmlns:p14="http://schemas.microsoft.com/office/powerpoint/2010/main" val="229012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matthewsilk@outlook.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anbehav.2017.08.029"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doi.org/10.1101/2021.12.20.473541" TargetMode="External"/><Relationship Id="rId4" Type="http://schemas.openxmlformats.org/officeDocument/2006/relationships/hyperlink" Target="https://doi.org/10.1016/j.anbehav.2017.08.02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twitter.com/mattjsilk/status/997029135548669957" TargetMode="Externa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skewed.de/tiago/blog/descriptive-inferentia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igraph.org/c/doc/igraph-Community.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rdrr.io/github/schochastics/igraphUtils/"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91E0-12AF-4CF5-AE63-55594221DBB0}"/>
              </a:ext>
            </a:extLst>
          </p:cNvPr>
          <p:cNvSpPr txBox="1"/>
          <p:nvPr/>
        </p:nvSpPr>
        <p:spPr>
          <a:xfrm>
            <a:off x="0" y="418011"/>
            <a:ext cx="12192000" cy="553998"/>
          </a:xfrm>
          <a:prstGeom prst="rect">
            <a:avLst/>
          </a:prstGeom>
          <a:solidFill>
            <a:schemeClr val="tx1">
              <a:lumMod val="75000"/>
              <a:lumOff val="25000"/>
            </a:schemeClr>
          </a:solidFill>
        </p:spPr>
        <p:txBody>
          <a:bodyPr wrap="square" rtlCol="0">
            <a:spAutoFit/>
          </a:bodyPr>
          <a:lstStyle/>
          <a:p>
            <a:pPr algn="ctr"/>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7051FC9E-E48B-4B6F-AE7B-A90F566C1AA0}"/>
              </a:ext>
            </a:extLst>
          </p:cNvPr>
          <p:cNvPicPr>
            <a:picLocks noChangeAspect="1"/>
          </p:cNvPicPr>
          <p:nvPr/>
        </p:nvPicPr>
        <p:blipFill rotWithShape="1">
          <a:blip r:embed="rId2"/>
          <a:srcRect t="73163" r="50000" b="12159"/>
          <a:stretch/>
        </p:blipFill>
        <p:spPr>
          <a:xfrm>
            <a:off x="-660798" y="1698521"/>
            <a:ext cx="13513596" cy="3021528"/>
          </a:xfrm>
          <a:prstGeom prst="rect">
            <a:avLst/>
          </a:prstGeom>
        </p:spPr>
      </p:pic>
      <p:pic>
        <p:nvPicPr>
          <p:cNvPr id="6" name="Picture 5" descr="Logo&#10;&#10;Description automatically generated">
            <a:extLst>
              <a:ext uri="{FF2B5EF4-FFF2-40B4-BE49-F238E27FC236}">
                <a16:creationId xmlns:a16="http://schemas.microsoft.com/office/drawing/2014/main" id="{2DAB65CE-619D-4510-83D3-DD5779FEA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4" y="5312512"/>
            <a:ext cx="1540326" cy="1494143"/>
          </a:xfrm>
          <a:prstGeom prst="rect">
            <a:avLst/>
          </a:prstGeom>
        </p:spPr>
      </p:pic>
      <p:pic>
        <p:nvPicPr>
          <p:cNvPr id="7" name="Picture 6">
            <a:extLst>
              <a:ext uri="{FF2B5EF4-FFF2-40B4-BE49-F238E27FC236}">
                <a16:creationId xmlns:a16="http://schemas.microsoft.com/office/drawing/2014/main" id="{3EEB555E-1466-484A-876E-7432B8B308FD}"/>
              </a:ext>
            </a:extLst>
          </p:cNvPr>
          <p:cNvPicPr>
            <a:picLocks noChangeAspect="1"/>
          </p:cNvPicPr>
          <p:nvPr/>
        </p:nvPicPr>
        <p:blipFill>
          <a:blip r:embed="rId4"/>
          <a:stretch>
            <a:fillRect/>
          </a:stretch>
        </p:blipFill>
        <p:spPr>
          <a:xfrm>
            <a:off x="7957536" y="5246240"/>
            <a:ext cx="2345797" cy="1563864"/>
          </a:xfrm>
          <a:prstGeom prst="rect">
            <a:avLst/>
          </a:prstGeom>
        </p:spPr>
      </p:pic>
      <p:sp>
        <p:nvSpPr>
          <p:cNvPr id="8" name="TextBox 7">
            <a:extLst>
              <a:ext uri="{FF2B5EF4-FFF2-40B4-BE49-F238E27FC236}">
                <a16:creationId xmlns:a16="http://schemas.microsoft.com/office/drawing/2014/main" id="{25CCCE7A-B028-4A63-9AED-F0B3CC8B074F}"/>
              </a:ext>
            </a:extLst>
          </p:cNvPr>
          <p:cNvSpPr txBox="1"/>
          <p:nvPr/>
        </p:nvSpPr>
        <p:spPr>
          <a:xfrm>
            <a:off x="348342" y="5511791"/>
            <a:ext cx="6731726" cy="830997"/>
          </a:xfrm>
          <a:prstGeom prst="rect">
            <a:avLst/>
          </a:prstGeom>
          <a:noFill/>
        </p:spPr>
        <p:txBody>
          <a:bodyPr wrap="square" rtlCol="0">
            <a:spAutoFit/>
          </a:bodyPr>
          <a:lstStyle/>
          <a:p>
            <a:r>
              <a:rPr lang="en-US" sz="2400" b="1" dirty="0"/>
              <a:t>Matthew Silk</a:t>
            </a:r>
          </a:p>
          <a:p>
            <a:r>
              <a:rPr lang="en-US" sz="2400" b="1" dirty="0">
                <a:hlinkClick r:id="rId5"/>
              </a:rPr>
              <a:t>matthewsilk@outlook.com</a:t>
            </a:r>
            <a:endParaRPr lang="en-US" sz="2400" b="1" dirty="0"/>
          </a:p>
        </p:txBody>
      </p:sp>
    </p:spTree>
    <p:extLst>
      <p:ext uri="{BB962C8B-B14F-4D97-AF65-F5344CB8AC3E}">
        <p14:creationId xmlns:p14="http://schemas.microsoft.com/office/powerpoint/2010/main" val="273977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grpSp>
        <p:nvGrpSpPr>
          <p:cNvPr id="4" name="Group 3">
            <a:extLst>
              <a:ext uri="{FF2B5EF4-FFF2-40B4-BE49-F238E27FC236}">
                <a16:creationId xmlns:a16="http://schemas.microsoft.com/office/drawing/2014/main" id="{3E8EAA49-7B2E-4B6D-A1B0-64674DAE37B1}"/>
              </a:ext>
            </a:extLst>
          </p:cNvPr>
          <p:cNvGrpSpPr/>
          <p:nvPr/>
        </p:nvGrpSpPr>
        <p:grpSpPr>
          <a:xfrm>
            <a:off x="9236782" y="2185295"/>
            <a:ext cx="1869945" cy="3125033"/>
            <a:chOff x="9236782" y="2185295"/>
            <a:chExt cx="1869945" cy="3125033"/>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a) An </a:t>
            </a:r>
            <a:r>
              <a:rPr lang="en-US" sz="2400" b="1" i="1" dirty="0">
                <a:solidFill>
                  <a:srgbClr val="FFC000"/>
                </a:solidFill>
              </a:rPr>
              <a:t>ADJACENCY MATRIX</a:t>
            </a:r>
          </a:p>
        </p:txBody>
      </p:sp>
      <p:graphicFrame>
        <p:nvGraphicFramePr>
          <p:cNvPr id="38" name="Table 38">
            <a:extLst>
              <a:ext uri="{FF2B5EF4-FFF2-40B4-BE49-F238E27FC236}">
                <a16:creationId xmlns:a16="http://schemas.microsoft.com/office/drawing/2014/main" id="{9B149DC8-0CBA-4DA7-8AE4-7870886B6177}"/>
              </a:ext>
            </a:extLst>
          </p:cNvPr>
          <p:cNvGraphicFramePr>
            <a:graphicFrameLocks noGrp="1"/>
          </p:cNvGraphicFramePr>
          <p:nvPr>
            <p:extLst>
              <p:ext uri="{D42A27DB-BD31-4B8C-83A1-F6EECF244321}">
                <p14:modId xmlns:p14="http://schemas.microsoft.com/office/powerpoint/2010/main" val="4166241231"/>
              </p:ext>
            </p:extLst>
          </p:nvPr>
        </p:nvGraphicFramePr>
        <p:xfrm>
          <a:off x="1598960" y="227747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AFC701D-B7A2-4B18-A4CD-D5A63CA049FC}"/>
              </a:ext>
            </a:extLst>
          </p:cNvPr>
          <p:cNvSpPr/>
          <p:nvPr/>
        </p:nvSpPr>
        <p:spPr>
          <a:xfrm>
            <a:off x="1967345" y="26416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34616AE-D1EF-4721-916F-B62387C24609}"/>
              </a:ext>
            </a:extLst>
          </p:cNvPr>
          <p:cNvSpPr/>
          <p:nvPr/>
        </p:nvSpPr>
        <p:spPr>
          <a:xfrm rot="5400000">
            <a:off x="679456" y="39186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4193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9" name="TextBox 8">
            <a:extLst>
              <a:ext uri="{FF2B5EF4-FFF2-40B4-BE49-F238E27FC236}">
                <a16:creationId xmlns:a16="http://schemas.microsoft.com/office/drawing/2014/main" id="{0EEE00FD-1E08-4F09-AA00-AE0A2356DE5D}"/>
              </a:ext>
            </a:extLst>
          </p:cNvPr>
          <p:cNvSpPr txBox="1"/>
          <p:nvPr/>
        </p:nvSpPr>
        <p:spPr>
          <a:xfrm>
            <a:off x="1222051" y="4349560"/>
            <a:ext cx="6822822" cy="400110"/>
          </a:xfrm>
          <a:prstGeom prst="rect">
            <a:avLst/>
          </a:prstGeom>
          <a:noFill/>
        </p:spPr>
        <p:txBody>
          <a:bodyPr wrap="square" rtlCol="0">
            <a:spAutoFit/>
          </a:bodyPr>
          <a:lstStyle/>
          <a:p>
            <a:r>
              <a:rPr lang="en-US" sz="2000" dirty="0"/>
              <a:t>The degree distribution can be calculated in </a:t>
            </a:r>
            <a:r>
              <a:rPr lang="en-US" sz="2000" dirty="0" err="1"/>
              <a:t>igraph</a:t>
            </a:r>
            <a:r>
              <a:rPr lang="en-US" sz="2000" dirty="0"/>
              <a:t> using</a:t>
            </a:r>
            <a:endParaRPr lang="fr-FR" sz="2000" dirty="0"/>
          </a:p>
        </p:txBody>
      </p:sp>
      <p:sp>
        <p:nvSpPr>
          <p:cNvPr id="10" name="TextBox 9">
            <a:extLst>
              <a:ext uri="{FF2B5EF4-FFF2-40B4-BE49-F238E27FC236}">
                <a16:creationId xmlns:a16="http://schemas.microsoft.com/office/drawing/2014/main" id="{76243532-6681-4311-B0E3-CC68BE76E966}"/>
              </a:ext>
            </a:extLst>
          </p:cNvPr>
          <p:cNvSpPr txBox="1"/>
          <p:nvPr/>
        </p:nvSpPr>
        <p:spPr>
          <a:xfrm>
            <a:off x="1291456" y="4911219"/>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degree_distribution</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05D09C8B-ECE8-4308-AE35-3BCE7847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453" y="4202340"/>
            <a:ext cx="2398091" cy="2409584"/>
          </a:xfrm>
          <a:prstGeom prst="rect">
            <a:avLst/>
          </a:prstGeom>
        </p:spPr>
      </p:pic>
      <p:sp>
        <p:nvSpPr>
          <p:cNvPr id="12" name="TextBox 11">
            <a:extLst>
              <a:ext uri="{FF2B5EF4-FFF2-40B4-BE49-F238E27FC236}">
                <a16:creationId xmlns:a16="http://schemas.microsoft.com/office/drawing/2014/main" id="{D1468436-4EB8-471F-9687-385DB663B385}"/>
              </a:ext>
            </a:extLst>
          </p:cNvPr>
          <p:cNvSpPr txBox="1"/>
          <p:nvPr/>
        </p:nvSpPr>
        <p:spPr>
          <a:xfrm>
            <a:off x="1222051" y="5690095"/>
            <a:ext cx="6822822" cy="707886"/>
          </a:xfrm>
          <a:prstGeom prst="rect">
            <a:avLst/>
          </a:prstGeom>
          <a:noFill/>
        </p:spPr>
        <p:txBody>
          <a:bodyPr wrap="square" rtlCol="0">
            <a:spAutoFit/>
          </a:bodyPr>
          <a:lstStyle/>
          <a:p>
            <a:r>
              <a:rPr lang="en-US" sz="2000" dirty="0"/>
              <a:t>A power law degree distribution is a feature of some social networks that are highly centralized (or scale-free*)</a:t>
            </a:r>
            <a:endParaRPr lang="fr-FR" sz="2000" dirty="0"/>
          </a:p>
        </p:txBody>
      </p:sp>
      <p:sp>
        <p:nvSpPr>
          <p:cNvPr id="14" name="TextBox 13">
            <a:extLst>
              <a:ext uri="{FF2B5EF4-FFF2-40B4-BE49-F238E27FC236}">
                <a16:creationId xmlns:a16="http://schemas.microsoft.com/office/drawing/2014/main" id="{99BB9196-7DED-4A18-99FA-7750A3C1FCBB}"/>
              </a:ext>
            </a:extLst>
          </p:cNvPr>
          <p:cNvSpPr txBox="1"/>
          <p:nvPr/>
        </p:nvSpPr>
        <p:spPr>
          <a:xfrm>
            <a:off x="22685" y="6554020"/>
            <a:ext cx="6169890" cy="276999"/>
          </a:xfrm>
          <a:prstGeom prst="rect">
            <a:avLst/>
          </a:prstGeom>
          <a:noFill/>
        </p:spPr>
        <p:txBody>
          <a:bodyPr wrap="square">
            <a:spAutoFit/>
          </a:bodyPr>
          <a:lstStyle/>
          <a:p>
            <a:r>
              <a:rPr lang="en-US" sz="1200" dirty="0"/>
              <a:t>*approximately at least</a:t>
            </a:r>
            <a:endParaRPr lang="fr-FR" sz="1200" dirty="0"/>
          </a:p>
        </p:txBody>
      </p:sp>
    </p:spTree>
    <p:extLst>
      <p:ext uri="{BB962C8B-B14F-4D97-AF65-F5344CB8AC3E}">
        <p14:creationId xmlns:p14="http://schemas.microsoft.com/office/powerpoint/2010/main" val="2450181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4 </a:t>
            </a:r>
          </a:p>
        </p:txBody>
      </p:sp>
      <p:sp>
        <p:nvSpPr>
          <p:cNvPr id="5" name="TextBox 4">
            <a:extLst>
              <a:ext uri="{FF2B5EF4-FFF2-40B4-BE49-F238E27FC236}">
                <a16:creationId xmlns:a16="http://schemas.microsoft.com/office/drawing/2014/main" id="{62886FDC-5F30-4491-AAFF-AF1D7B73B987}"/>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Tree>
    <p:extLst>
      <p:ext uri="{BB962C8B-B14F-4D97-AF65-F5344CB8AC3E}">
        <p14:creationId xmlns:p14="http://schemas.microsoft.com/office/powerpoint/2010/main" val="922975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dirty="0"/>
              <a:t>06/04/2023 - How do we describe network structures?</a:t>
            </a:r>
          </a:p>
          <a:p>
            <a:endParaRPr lang="en-US" sz="2400" dirty="0"/>
          </a:p>
          <a:p>
            <a:r>
              <a:rPr lang="en-US" sz="2400" b="1" dirty="0"/>
              <a:t>TODAY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125051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5262979"/>
          </a:xfrm>
          <a:prstGeom prst="rect">
            <a:avLst/>
          </a:prstGeom>
          <a:noFill/>
        </p:spPr>
        <p:txBody>
          <a:bodyPr wrap="square" rtlCol="0">
            <a:spAutoFit/>
          </a:bodyPr>
          <a:lstStyle/>
          <a:p>
            <a:r>
              <a:rPr lang="en-US" sz="2400" b="1" dirty="0"/>
              <a:t>Plan for today:</a:t>
            </a:r>
          </a:p>
          <a:p>
            <a:endParaRPr lang="en-US" sz="2400" dirty="0"/>
          </a:p>
          <a:p>
            <a:pPr marL="457200" indent="-457200">
              <a:buAutoNum type="arabicPeriod"/>
            </a:pPr>
            <a:r>
              <a:rPr lang="en-US" sz="2400" dirty="0"/>
              <a:t>The challenges of social network analysis</a:t>
            </a:r>
          </a:p>
          <a:p>
            <a:pPr marL="457200" indent="-457200">
              <a:buAutoNum type="arabicPeriod"/>
            </a:pPr>
            <a:endParaRPr lang="en-US" sz="2400" dirty="0"/>
          </a:p>
          <a:p>
            <a:pPr marL="457200" indent="-457200">
              <a:buAutoNum type="arabicPeriod"/>
            </a:pPr>
            <a:r>
              <a:rPr lang="en-US" sz="2400" dirty="0"/>
              <a:t>Is my network important? Comparing networks to null models</a:t>
            </a:r>
          </a:p>
          <a:p>
            <a:pPr marL="457200" indent="-457200">
              <a:buAutoNum type="arabicPeriod"/>
            </a:pPr>
            <a:endParaRPr lang="en-US" sz="2400" i="1" dirty="0"/>
          </a:p>
          <a:p>
            <a:pPr marL="457200" indent="-457200">
              <a:buAutoNum type="arabicPeriod"/>
            </a:pPr>
            <a:r>
              <a:rPr lang="en-US" sz="2400" dirty="0"/>
              <a:t>Nodal regressions: using network measures to explain other traits</a:t>
            </a:r>
          </a:p>
          <a:p>
            <a:pPr marL="457200" indent="-457200">
              <a:buAutoNum type="arabicPeriod"/>
            </a:pPr>
            <a:endParaRPr lang="en-US" sz="2400" dirty="0"/>
          </a:p>
          <a:p>
            <a:pPr marL="457200" indent="-457200">
              <a:buFontTx/>
              <a:buAutoNum type="arabicPeriod"/>
            </a:pPr>
            <a:r>
              <a:rPr lang="en-US" sz="2400" dirty="0"/>
              <a:t>Nodal regressions: asking what explains network position</a:t>
            </a:r>
          </a:p>
          <a:p>
            <a:pPr marL="457200" indent="-457200">
              <a:buFontTx/>
              <a:buAutoNum type="arabicPeriod"/>
            </a:pPr>
            <a:endParaRPr lang="en-US" sz="2400" dirty="0"/>
          </a:p>
          <a:p>
            <a:pPr marL="457200" indent="-457200">
              <a:buAutoNum type="arabicPeriod"/>
            </a:pPr>
            <a:r>
              <a:rPr lang="en-US" sz="2400" dirty="0"/>
              <a:t>Dyadic regressions</a:t>
            </a:r>
          </a:p>
          <a:p>
            <a:pPr marL="457200" indent="-457200">
              <a:buAutoNum type="arabicPeriod"/>
            </a:pPr>
            <a:endParaRPr lang="en-US" sz="2400" dirty="0"/>
          </a:p>
          <a:p>
            <a:pPr marL="457200" indent="-457200">
              <a:buAutoNum type="arabicPeriod"/>
            </a:pPr>
            <a:r>
              <a:rPr lang="en-US" sz="2400" dirty="0"/>
              <a:t>Comparing networks</a:t>
            </a:r>
          </a:p>
          <a:p>
            <a:pPr marL="457200" indent="-457200">
              <a:buAutoNum type="arabicPeriod"/>
            </a:pPr>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Tree>
    <p:extLst>
      <p:ext uri="{BB962C8B-B14F-4D97-AF65-F5344CB8AC3E}">
        <p14:creationId xmlns:p14="http://schemas.microsoft.com/office/powerpoint/2010/main" val="275549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77DEE-692B-428D-8FDA-31DCEF8F245A}"/>
              </a:ext>
            </a:extLst>
          </p:cNvPr>
          <p:cNvSpPr txBox="1"/>
          <p:nvPr/>
        </p:nvSpPr>
        <p:spPr>
          <a:xfrm>
            <a:off x="182880" y="870857"/>
            <a:ext cx="11686903" cy="1200329"/>
          </a:xfrm>
          <a:prstGeom prst="rect">
            <a:avLst/>
          </a:prstGeom>
          <a:noFill/>
        </p:spPr>
        <p:txBody>
          <a:bodyPr wrap="square" rtlCol="0">
            <a:spAutoFit/>
          </a:bodyPr>
          <a:lstStyle/>
          <a:p>
            <a:r>
              <a:rPr lang="en-US" sz="2400" b="1" dirty="0"/>
              <a:t>Plan for today:</a:t>
            </a:r>
          </a:p>
          <a:p>
            <a:endParaRPr lang="en-US" sz="2400" dirty="0"/>
          </a:p>
          <a:p>
            <a:endParaRPr lang="en-US" sz="2400" dirty="0"/>
          </a:p>
        </p:txBody>
      </p:sp>
      <p:sp>
        <p:nvSpPr>
          <p:cNvPr id="3" name="TextBox 2">
            <a:extLst>
              <a:ext uri="{FF2B5EF4-FFF2-40B4-BE49-F238E27FC236}">
                <a16:creationId xmlns:a16="http://schemas.microsoft.com/office/drawing/2014/main" id="{3B5F986E-C5B0-464D-9488-4AB29B4465EB}"/>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4" name="Picture 3" descr="Logo&#10;&#10;Description automatically generated">
            <a:extLst>
              <a:ext uri="{FF2B5EF4-FFF2-40B4-BE49-F238E27FC236}">
                <a16:creationId xmlns:a16="http://schemas.microsoft.com/office/drawing/2014/main" id="{06FBAE3C-3B8C-45CD-B315-8C538760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524FAF2C-E8EF-4986-B4B0-6280DE3DB561}"/>
              </a:ext>
            </a:extLst>
          </p:cNvPr>
          <p:cNvSpPr txBox="1"/>
          <p:nvPr/>
        </p:nvSpPr>
        <p:spPr>
          <a:xfrm>
            <a:off x="1006001" y="1972546"/>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DF8EDE51-3F94-49D8-9ED4-30535B445E1D}"/>
              </a:ext>
            </a:extLst>
          </p:cNvPr>
          <p:cNvSpPr txBox="1"/>
          <p:nvPr/>
        </p:nvSpPr>
        <p:spPr>
          <a:xfrm>
            <a:off x="1006002" y="3196361"/>
            <a:ext cx="4054764" cy="1938992"/>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dirty="0">
                <a:solidFill>
                  <a:srgbClr val="002060"/>
                </a:solidFill>
              </a:rPr>
              <a:t>Mean values</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Coefficient of variation</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Full metric distributions</a:t>
            </a:r>
            <a:endParaRPr lang="en-CA" sz="2400" dirty="0">
              <a:solidFill>
                <a:srgbClr val="002060"/>
              </a:solidFill>
            </a:endParaRPr>
          </a:p>
        </p:txBody>
      </p:sp>
    </p:spTree>
    <p:extLst>
      <p:ext uri="{BB962C8B-B14F-4D97-AF65-F5344CB8AC3E}">
        <p14:creationId xmlns:p14="http://schemas.microsoft.com/office/powerpoint/2010/main" val="1991800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B077162-E857-4F8E-9750-BE641A31713F}"/>
              </a:ext>
            </a:extLst>
          </p:cNvPr>
          <p:cNvGrpSpPr/>
          <p:nvPr/>
        </p:nvGrpSpPr>
        <p:grpSpPr>
          <a:xfrm>
            <a:off x="0" y="219393"/>
            <a:ext cx="12192000" cy="6419214"/>
            <a:chOff x="0" y="219393"/>
            <a:chExt cx="12192000" cy="6419214"/>
          </a:xfrm>
        </p:grpSpPr>
        <p:sp>
          <p:nvSpPr>
            <p:cNvPr id="2" name="TextBox 1">
              <a:extLst>
                <a:ext uri="{FF2B5EF4-FFF2-40B4-BE49-F238E27FC236}">
                  <a16:creationId xmlns:a16="http://schemas.microsoft.com/office/drawing/2014/main" id="{BFF2C897-32EB-490C-B08B-C28CA802F83A}"/>
                </a:ext>
              </a:extLst>
            </p:cNvPr>
            <p:cNvSpPr txBox="1"/>
            <p:nvPr/>
          </p:nvSpPr>
          <p:spPr>
            <a:xfrm>
              <a:off x="0" y="219393"/>
              <a:ext cx="12192000" cy="646331"/>
            </a:xfrm>
            <a:prstGeom prst="rect">
              <a:avLst/>
            </a:prstGeom>
            <a:noFill/>
          </p:spPr>
          <p:txBody>
            <a:bodyPr wrap="square" rtlCol="0">
              <a:spAutoFit/>
            </a:bodyPr>
            <a:lstStyle/>
            <a:p>
              <a:pPr algn="ctr"/>
              <a:r>
                <a:rPr lang="en-US" sz="3600" b="1" dirty="0"/>
                <a:t>Not all social interactions are dyadic</a:t>
              </a:r>
              <a:endParaRPr lang="en-CA" sz="3600" b="1" dirty="0"/>
            </a:p>
          </p:txBody>
        </p:sp>
        <p:pic>
          <p:nvPicPr>
            <p:cNvPr id="3" name="Picture 2" descr="A picture containing tree, outdoor, mammal, grass&#10;&#10;Description automatically generated">
              <a:extLst>
                <a:ext uri="{FF2B5EF4-FFF2-40B4-BE49-F238E27FC236}">
                  <a16:creationId xmlns:a16="http://schemas.microsoft.com/office/drawing/2014/main" id="{EF412950-319D-4F58-BB6F-02029FC6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 y="1046988"/>
              <a:ext cx="4684776" cy="3124709"/>
            </a:xfrm>
            <a:prstGeom prst="rect">
              <a:avLst/>
            </a:prstGeom>
          </p:spPr>
        </p:pic>
        <p:pic>
          <p:nvPicPr>
            <p:cNvPr id="4" name="Picture 3" descr="A picture containing bird, parrot, outdoor, grass&#10;&#10;Description automatically generated">
              <a:extLst>
                <a:ext uri="{FF2B5EF4-FFF2-40B4-BE49-F238E27FC236}">
                  <a16:creationId xmlns:a16="http://schemas.microsoft.com/office/drawing/2014/main" id="{A41BADD1-DF54-45C0-9726-02B03AEE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360" y="1046988"/>
              <a:ext cx="5203090" cy="3121854"/>
            </a:xfrm>
            <a:prstGeom prst="rect">
              <a:avLst/>
            </a:prstGeom>
          </p:spPr>
        </p:pic>
        <p:pic>
          <p:nvPicPr>
            <p:cNvPr id="5" name="Picture 4" descr="A picture containing outdoor object, honeycomb, several&#10;&#10;Description automatically generated">
              <a:extLst>
                <a:ext uri="{FF2B5EF4-FFF2-40B4-BE49-F238E27FC236}">
                  <a16:creationId xmlns:a16="http://schemas.microsoft.com/office/drawing/2014/main" id="{5521013C-1759-4B94-A92D-8543176E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22" y="4094669"/>
              <a:ext cx="4522556" cy="2543938"/>
            </a:xfrm>
            <a:prstGeom prst="rect">
              <a:avLst/>
            </a:prstGeom>
          </p:spPr>
        </p:pic>
      </p:grpSp>
    </p:spTree>
    <p:extLst>
      <p:ext uri="{BB962C8B-B14F-4D97-AF65-F5344CB8AC3E}">
        <p14:creationId xmlns:p14="http://schemas.microsoft.com/office/powerpoint/2010/main" val="1017841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275182003"/>
              </p:ext>
            </p:extLst>
          </p:nvPr>
        </p:nvGraphicFramePr>
        <p:xfrm>
          <a:off x="2921735" y="1791492"/>
          <a:ext cx="1704670" cy="4058920"/>
        </p:xfrm>
        <a:graphic>
          <a:graphicData uri="http://schemas.openxmlformats.org/drawingml/2006/table">
            <a:tbl>
              <a:tblPr firstRow="1" bandRow="1">
                <a:tableStyleId>{5C22544A-7EE6-4342-B048-85BDC9FD1C3A}</a:tableStyleId>
              </a:tblPr>
              <a:tblGrid>
                <a:gridCol w="852335">
                  <a:extLst>
                    <a:ext uri="{9D8B030D-6E8A-4147-A177-3AD203B41FA5}">
                      <a16:colId xmlns:a16="http://schemas.microsoft.com/office/drawing/2014/main" val="3633928271"/>
                    </a:ext>
                  </a:extLst>
                </a:gridCol>
                <a:gridCol w="852335">
                  <a:extLst>
                    <a:ext uri="{9D8B030D-6E8A-4147-A177-3AD203B41FA5}">
                      <a16:colId xmlns:a16="http://schemas.microsoft.com/office/drawing/2014/main" val="44871735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6" y="2157587"/>
            <a:ext cx="1704670"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19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4224952177"/>
              </p:ext>
            </p:extLst>
          </p:nvPr>
        </p:nvGraphicFramePr>
        <p:xfrm>
          <a:off x="2921735" y="1791492"/>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5" y="2157587"/>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932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2" y="1577124"/>
            <a:ext cx="8212035" cy="461665"/>
          </a:xfrm>
          <a:prstGeom prst="rect">
            <a:avLst/>
          </a:prstGeom>
          <a:noFill/>
        </p:spPr>
        <p:txBody>
          <a:bodyPr wrap="square" rtlCol="0">
            <a:spAutoFit/>
          </a:bodyPr>
          <a:lstStyle/>
          <a:p>
            <a:r>
              <a:rPr lang="en-US" sz="2400" dirty="0"/>
              <a:t>b) An </a:t>
            </a:r>
            <a:r>
              <a:rPr lang="en-US" sz="2400" b="1" i="1" dirty="0">
                <a:solidFill>
                  <a:srgbClr val="FFC000"/>
                </a:solidFill>
              </a:rPr>
              <a:t>INCIDENCE MATRIX </a:t>
            </a:r>
            <a:r>
              <a:rPr lang="en-US" sz="2400" dirty="0"/>
              <a:t>or</a:t>
            </a:r>
            <a:r>
              <a:rPr lang="en-US" sz="2400" dirty="0">
                <a:solidFill>
                  <a:srgbClr val="FFC000"/>
                </a:solidFill>
              </a:rPr>
              <a:t> </a:t>
            </a:r>
            <a:r>
              <a:rPr lang="en-US" sz="2400" b="1" i="1" dirty="0">
                <a:solidFill>
                  <a:srgbClr val="FFC000"/>
                </a:solidFill>
              </a:rPr>
              <a:t>GROUP-BY-INDIVIDUAL MATRIX</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 name="Table 5">
            <a:extLst>
              <a:ext uri="{FF2B5EF4-FFF2-40B4-BE49-F238E27FC236}">
                <a16:creationId xmlns:a16="http://schemas.microsoft.com/office/drawing/2014/main" id="{90FBA8CD-2F6F-4626-8AE2-D973386FAE4E}"/>
              </a:ext>
            </a:extLst>
          </p:cNvPr>
          <p:cNvGraphicFramePr>
            <a:graphicFrameLocks noGrp="1"/>
          </p:cNvGraphicFramePr>
          <p:nvPr>
            <p:extLst>
              <p:ext uri="{D42A27DB-BD31-4B8C-83A1-F6EECF244321}">
                <p14:modId xmlns:p14="http://schemas.microsoft.com/office/powerpoint/2010/main" val="3330872493"/>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extLst>
                  <a:ext uri="{0D108BD9-81ED-4DB2-BD59-A6C34878D82A}">
                    <a16:rowId xmlns:a16="http://schemas.microsoft.com/office/drawing/2014/main" val="2316122829"/>
                  </a:ext>
                </a:extLst>
              </a:tr>
            </a:tbl>
          </a:graphicData>
        </a:graphic>
      </p:graphicFrame>
      <p:graphicFrame>
        <p:nvGraphicFramePr>
          <p:cNvPr id="6" name="Table 5">
            <a:extLst>
              <a:ext uri="{FF2B5EF4-FFF2-40B4-BE49-F238E27FC236}">
                <a16:creationId xmlns:a16="http://schemas.microsoft.com/office/drawing/2014/main" id="{BFE625C3-6B3B-4901-85A1-EC46554B1B5E}"/>
              </a:ext>
            </a:extLst>
          </p:cNvPr>
          <p:cNvGraphicFramePr>
            <a:graphicFrameLocks noGrp="1"/>
          </p:cNvGraphicFramePr>
          <p:nvPr>
            <p:extLst>
              <p:ext uri="{D42A27DB-BD31-4B8C-83A1-F6EECF244321}">
                <p14:modId xmlns:p14="http://schemas.microsoft.com/office/powerpoint/2010/main" val="2246076677"/>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Groups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38" name="Rectangle 37">
            <a:extLst>
              <a:ext uri="{FF2B5EF4-FFF2-40B4-BE49-F238E27FC236}">
                <a16:creationId xmlns:a16="http://schemas.microsoft.com/office/drawing/2014/main" id="{3F757D94-26A1-4FCC-A2ED-3279D779E12E}"/>
              </a:ext>
            </a:extLst>
          </p:cNvPr>
          <p:cNvSpPr/>
          <p:nvPr/>
        </p:nvSpPr>
        <p:spPr>
          <a:xfrm>
            <a:off x="1638584" y="3082431"/>
            <a:ext cx="3657600" cy="10277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77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7368C06A-B8F0-4B52-86E2-6256BFCF0E5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3"/>
            </a:pPr>
            <a:r>
              <a:rPr lang="en-US" sz="2400" b="1" dirty="0"/>
              <a:t>Network basics in R</a:t>
            </a:r>
          </a:p>
          <a:p>
            <a:endParaRPr lang="en-US" sz="2400" b="1" i="1" dirty="0"/>
          </a:p>
        </p:txBody>
      </p:sp>
      <p:sp>
        <p:nvSpPr>
          <p:cNvPr id="5" name="TextBox 4">
            <a:extLst>
              <a:ext uri="{FF2B5EF4-FFF2-40B4-BE49-F238E27FC236}">
                <a16:creationId xmlns:a16="http://schemas.microsoft.com/office/drawing/2014/main" id="{809070F0-F39E-9E37-99BF-95F2964DCEF1}"/>
              </a:ext>
            </a:extLst>
          </p:cNvPr>
          <p:cNvSpPr txBox="1"/>
          <p:nvPr/>
        </p:nvSpPr>
        <p:spPr>
          <a:xfrm>
            <a:off x="1989982" y="1957207"/>
            <a:ext cx="8212035"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Now head to the R Markdown for Session 1 and work through the section SESSION 1: PART 3 </a:t>
            </a:r>
          </a:p>
        </p:txBody>
      </p:sp>
    </p:spTree>
    <p:extLst>
      <p:ext uri="{BB962C8B-B14F-4D97-AF65-F5344CB8AC3E}">
        <p14:creationId xmlns:p14="http://schemas.microsoft.com/office/powerpoint/2010/main" val="120043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830997"/>
          </a:xfrm>
          <a:prstGeom prst="rect">
            <a:avLst/>
          </a:prstGeom>
          <a:noFill/>
        </p:spPr>
        <p:txBody>
          <a:bodyPr wrap="square" rtlCol="0">
            <a:spAutoFit/>
          </a:bodyPr>
          <a:lstStyle/>
          <a:p>
            <a:pPr algn="ctr"/>
            <a:r>
              <a:rPr lang="en-US" sz="2400" b="1" dirty="0"/>
              <a:t>Random networks</a:t>
            </a:r>
          </a:p>
          <a:p>
            <a:pPr algn="ctr"/>
            <a:r>
              <a:rPr lang="en-US" sz="2400" i="1" dirty="0" err="1">
                <a:solidFill>
                  <a:schemeClr val="accent1">
                    <a:lumMod val="75000"/>
                  </a:schemeClr>
                </a:solidFill>
              </a:rPr>
              <a:t>Erdos-renyi</a:t>
            </a:r>
            <a:r>
              <a:rPr lang="en-US" sz="2400" i="1" dirty="0">
                <a:solidFill>
                  <a:schemeClr val="accent1">
                    <a:lumMod val="75000"/>
                  </a:schemeClr>
                </a:solidFill>
              </a:rPr>
              <a:t> model</a:t>
            </a:r>
          </a:p>
        </p:txBody>
      </p:sp>
      <p:pic>
        <p:nvPicPr>
          <p:cNvPr id="12" name="Picture 11">
            <a:extLst>
              <a:ext uri="{FF2B5EF4-FFF2-40B4-BE49-F238E27FC236}">
                <a16:creationId xmlns:a16="http://schemas.microsoft.com/office/drawing/2014/main" id="{809572BA-F9B8-4C34-AA7D-B9DD57A2A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21" y="2554066"/>
            <a:ext cx="3916988" cy="3739447"/>
          </a:xfrm>
          <a:prstGeom prst="rect">
            <a:avLst/>
          </a:prstGeom>
        </p:spPr>
      </p:pic>
      <p:pic>
        <p:nvPicPr>
          <p:cNvPr id="14" name="Picture 13">
            <a:extLst>
              <a:ext uri="{FF2B5EF4-FFF2-40B4-BE49-F238E27FC236}">
                <a16:creationId xmlns:a16="http://schemas.microsoft.com/office/drawing/2014/main" id="{92EA9525-0B9C-4D67-B459-D6B29F7EF66E}"/>
              </a:ext>
            </a:extLst>
          </p:cNvPr>
          <p:cNvPicPr>
            <a:picLocks noChangeAspect="1"/>
          </p:cNvPicPr>
          <p:nvPr/>
        </p:nvPicPr>
        <p:blipFill rotWithShape="1">
          <a:blip r:embed="rId4"/>
          <a:srcRect l="1587" t="14107" r="77273" b="80324"/>
          <a:stretch/>
        </p:blipFill>
        <p:spPr>
          <a:xfrm>
            <a:off x="4633843" y="2440265"/>
            <a:ext cx="7477373" cy="553999"/>
          </a:xfrm>
          <a:prstGeom prst="rect">
            <a:avLst/>
          </a:prstGeom>
        </p:spPr>
      </p:pic>
      <p:sp>
        <p:nvSpPr>
          <p:cNvPr id="15" name="TextBox 14">
            <a:extLst>
              <a:ext uri="{FF2B5EF4-FFF2-40B4-BE49-F238E27FC236}">
                <a16:creationId xmlns:a16="http://schemas.microsoft.com/office/drawing/2014/main" id="{1B3BEC06-19B9-4BFC-8895-4678F00D12EA}"/>
              </a:ext>
            </a:extLst>
          </p:cNvPr>
          <p:cNvSpPr txBox="1"/>
          <p:nvPr/>
        </p:nvSpPr>
        <p:spPr>
          <a:xfrm>
            <a:off x="5560291" y="3500583"/>
            <a:ext cx="6100486" cy="2308324"/>
          </a:xfrm>
          <a:prstGeom prst="rect">
            <a:avLst/>
          </a:prstGeom>
          <a:noFill/>
        </p:spPr>
        <p:txBody>
          <a:bodyPr wrap="square" rtlCol="0">
            <a:spAutoFit/>
          </a:bodyPr>
          <a:lstStyle/>
          <a:p>
            <a:r>
              <a:rPr lang="en-US" sz="2400" dirty="0"/>
              <a:t>The most basic network model</a:t>
            </a:r>
          </a:p>
          <a:p>
            <a:endParaRPr lang="en-US" sz="2400" dirty="0"/>
          </a:p>
          <a:p>
            <a:r>
              <a:rPr lang="en-US" sz="2400" dirty="0"/>
              <a:t>Requires only a probability of edges or number of edges, and a number of nodes</a:t>
            </a:r>
          </a:p>
          <a:p>
            <a:endParaRPr lang="en-US" sz="2400" dirty="0"/>
          </a:p>
          <a:p>
            <a:r>
              <a:rPr lang="en-US" sz="2400" dirty="0"/>
              <a:t>Edges conditionally independent </a:t>
            </a:r>
            <a:endParaRPr lang="fr-FR" sz="2400" dirty="0"/>
          </a:p>
        </p:txBody>
      </p:sp>
    </p:spTree>
    <p:extLst>
      <p:ext uri="{BB962C8B-B14F-4D97-AF65-F5344CB8AC3E}">
        <p14:creationId xmlns:p14="http://schemas.microsoft.com/office/powerpoint/2010/main" val="1595840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Lattice network</a:t>
            </a:r>
          </a:p>
        </p:txBody>
      </p:sp>
      <p:pic>
        <p:nvPicPr>
          <p:cNvPr id="5" name="Picture 4">
            <a:extLst>
              <a:ext uri="{FF2B5EF4-FFF2-40B4-BE49-F238E27FC236}">
                <a16:creationId xmlns:a16="http://schemas.microsoft.com/office/drawing/2014/main" id="{FFF71B85-93CE-458D-9634-F2A2B9DF7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3" y="2170216"/>
            <a:ext cx="4964128" cy="4028666"/>
          </a:xfrm>
          <a:prstGeom prst="rect">
            <a:avLst/>
          </a:prstGeom>
        </p:spPr>
      </p:pic>
      <p:pic>
        <p:nvPicPr>
          <p:cNvPr id="9" name="Picture 8">
            <a:extLst>
              <a:ext uri="{FF2B5EF4-FFF2-40B4-BE49-F238E27FC236}">
                <a16:creationId xmlns:a16="http://schemas.microsoft.com/office/drawing/2014/main" id="{AF025E4C-2928-49B4-8EF3-D46AE9F33E7B}"/>
              </a:ext>
            </a:extLst>
          </p:cNvPr>
          <p:cNvPicPr>
            <a:picLocks noChangeAspect="1"/>
          </p:cNvPicPr>
          <p:nvPr/>
        </p:nvPicPr>
        <p:blipFill rotWithShape="1">
          <a:blip r:embed="rId4"/>
          <a:srcRect l="1587" t="19195" r="77273" b="76255"/>
          <a:stretch/>
        </p:blipFill>
        <p:spPr>
          <a:xfrm>
            <a:off x="4633843" y="2179779"/>
            <a:ext cx="7477373" cy="452582"/>
          </a:xfrm>
          <a:prstGeom prst="rect">
            <a:avLst/>
          </a:prstGeom>
        </p:spPr>
      </p:pic>
      <p:sp>
        <p:nvSpPr>
          <p:cNvPr id="10" name="TextBox 9">
            <a:extLst>
              <a:ext uri="{FF2B5EF4-FFF2-40B4-BE49-F238E27FC236}">
                <a16:creationId xmlns:a16="http://schemas.microsoft.com/office/drawing/2014/main" id="{6FD30D2F-BD90-46FF-A2D5-A6A4D5E002EF}"/>
              </a:ext>
            </a:extLst>
          </p:cNvPr>
          <p:cNvSpPr txBox="1"/>
          <p:nvPr/>
        </p:nvSpPr>
        <p:spPr>
          <a:xfrm>
            <a:off x="5560291" y="3500583"/>
            <a:ext cx="6100486" cy="2308324"/>
          </a:xfrm>
          <a:prstGeom prst="rect">
            <a:avLst/>
          </a:prstGeom>
          <a:noFill/>
        </p:spPr>
        <p:txBody>
          <a:bodyPr wrap="square" rtlCol="0">
            <a:spAutoFit/>
          </a:bodyPr>
          <a:lstStyle/>
          <a:p>
            <a:r>
              <a:rPr lang="en-US" sz="2400" dirty="0"/>
              <a:t>A basic “geographic” model</a:t>
            </a:r>
          </a:p>
          <a:p>
            <a:endParaRPr lang="en-US" sz="2400" dirty="0"/>
          </a:p>
          <a:p>
            <a:r>
              <a:rPr lang="en-US" sz="2400" dirty="0"/>
              <a:t>Connections between </a:t>
            </a:r>
            <a:r>
              <a:rPr lang="en-US" sz="2400" dirty="0" err="1"/>
              <a:t>neighbours</a:t>
            </a:r>
            <a:r>
              <a:rPr lang="en-US" sz="2400" dirty="0"/>
              <a:t> in a lattice</a:t>
            </a:r>
          </a:p>
          <a:p>
            <a:endParaRPr lang="en-US" sz="2400" dirty="0"/>
          </a:p>
          <a:p>
            <a:r>
              <a:rPr lang="en-US" sz="2400" dirty="0"/>
              <a:t>Can specify the lattice to have any dimension you like</a:t>
            </a:r>
            <a:endParaRPr lang="fr-FR" sz="2400" dirty="0"/>
          </a:p>
        </p:txBody>
      </p:sp>
    </p:spTree>
    <p:extLst>
      <p:ext uri="{BB962C8B-B14F-4D97-AF65-F5344CB8AC3E}">
        <p14:creationId xmlns:p14="http://schemas.microsoft.com/office/powerpoint/2010/main" val="152822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701592" y="1603214"/>
            <a:ext cx="3334700" cy="830997"/>
          </a:xfrm>
          <a:prstGeom prst="rect">
            <a:avLst/>
          </a:prstGeom>
          <a:noFill/>
        </p:spPr>
        <p:txBody>
          <a:bodyPr wrap="square" rtlCol="0">
            <a:spAutoFit/>
          </a:bodyPr>
          <a:lstStyle/>
          <a:p>
            <a:pPr algn="ctr"/>
            <a:r>
              <a:rPr lang="en-US" sz="2400" b="1" dirty="0"/>
              <a:t>Small-world networks</a:t>
            </a:r>
          </a:p>
          <a:p>
            <a:pPr algn="ctr"/>
            <a:r>
              <a:rPr lang="en-US" sz="2400" i="1" dirty="0">
                <a:solidFill>
                  <a:schemeClr val="accent1">
                    <a:lumMod val="75000"/>
                  </a:schemeClr>
                </a:solidFill>
              </a:rPr>
              <a:t>Watts-</a:t>
            </a:r>
            <a:r>
              <a:rPr lang="en-US" sz="2400" i="1" dirty="0" err="1">
                <a:solidFill>
                  <a:schemeClr val="accent1">
                    <a:lumMod val="75000"/>
                  </a:schemeClr>
                </a:solidFill>
              </a:rPr>
              <a:t>Strogatz</a:t>
            </a:r>
            <a:r>
              <a:rPr lang="en-US" sz="2400" i="1" dirty="0">
                <a:solidFill>
                  <a:schemeClr val="accent1">
                    <a:lumMod val="75000"/>
                  </a:schemeClr>
                </a:solidFill>
              </a:rPr>
              <a:t> model</a:t>
            </a:r>
          </a:p>
        </p:txBody>
      </p:sp>
      <p:pic>
        <p:nvPicPr>
          <p:cNvPr id="5" name="Picture 4">
            <a:extLst>
              <a:ext uri="{FF2B5EF4-FFF2-40B4-BE49-F238E27FC236}">
                <a16:creationId xmlns:a16="http://schemas.microsoft.com/office/drawing/2014/main" id="{5F434F67-68FF-407A-810F-E881E27B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89" y="2434211"/>
            <a:ext cx="3802565" cy="3844699"/>
          </a:xfrm>
          <a:prstGeom prst="rect">
            <a:avLst/>
          </a:prstGeom>
        </p:spPr>
      </p:pic>
      <p:pic>
        <p:nvPicPr>
          <p:cNvPr id="9" name="Picture 8">
            <a:extLst>
              <a:ext uri="{FF2B5EF4-FFF2-40B4-BE49-F238E27FC236}">
                <a16:creationId xmlns:a16="http://schemas.microsoft.com/office/drawing/2014/main" id="{0F9E580F-3B51-4A24-89D9-18B675F80401}"/>
              </a:ext>
            </a:extLst>
          </p:cNvPr>
          <p:cNvPicPr>
            <a:picLocks noChangeAspect="1"/>
          </p:cNvPicPr>
          <p:nvPr/>
        </p:nvPicPr>
        <p:blipFill rotWithShape="1">
          <a:blip r:embed="rId4"/>
          <a:srcRect l="1587" t="23187" r="77273" b="71985"/>
          <a:stretch/>
        </p:blipFill>
        <p:spPr>
          <a:xfrm>
            <a:off x="4633843" y="2355272"/>
            <a:ext cx="7477373" cy="480291"/>
          </a:xfrm>
          <a:prstGeom prst="rect">
            <a:avLst/>
          </a:prstGeom>
        </p:spPr>
      </p:pic>
      <p:sp>
        <p:nvSpPr>
          <p:cNvPr id="10" name="TextBox 9">
            <a:extLst>
              <a:ext uri="{FF2B5EF4-FFF2-40B4-BE49-F238E27FC236}">
                <a16:creationId xmlns:a16="http://schemas.microsoft.com/office/drawing/2014/main" id="{45928A95-17F0-4B8C-9A1B-6CF33B55509B}"/>
              </a:ext>
            </a:extLst>
          </p:cNvPr>
          <p:cNvSpPr txBox="1"/>
          <p:nvPr/>
        </p:nvSpPr>
        <p:spPr>
          <a:xfrm>
            <a:off x="5560291" y="3500583"/>
            <a:ext cx="6100486" cy="3046988"/>
          </a:xfrm>
          <a:prstGeom prst="rect">
            <a:avLst/>
          </a:prstGeom>
          <a:noFill/>
        </p:spPr>
        <p:txBody>
          <a:bodyPr wrap="square" rtlCol="0">
            <a:spAutoFit/>
          </a:bodyPr>
          <a:lstStyle/>
          <a:p>
            <a:r>
              <a:rPr lang="en-US" sz="2400" dirty="0"/>
              <a:t>Extends a lattice model to include occasional long-distance connections</a:t>
            </a:r>
          </a:p>
          <a:p>
            <a:endParaRPr lang="en-US" sz="2400" dirty="0"/>
          </a:p>
          <a:p>
            <a:r>
              <a:rPr lang="en-US" sz="2400" dirty="0"/>
              <a:t>Often a good approximation for many real-world social networks</a:t>
            </a:r>
          </a:p>
          <a:p>
            <a:endParaRPr lang="en-US" sz="2400" dirty="0"/>
          </a:p>
          <a:p>
            <a:r>
              <a:rPr lang="en-US" sz="2400" dirty="0" err="1"/>
              <a:t>Characterised</a:t>
            </a:r>
            <a:r>
              <a:rPr lang="en-US" sz="2400" dirty="0"/>
              <a:t> by clustering of nodes but still with short routes across the network</a:t>
            </a:r>
            <a:endParaRPr lang="fr-FR" sz="2400" dirty="0"/>
          </a:p>
        </p:txBody>
      </p:sp>
    </p:spTree>
    <p:extLst>
      <p:ext uri="{BB962C8B-B14F-4D97-AF65-F5344CB8AC3E}">
        <p14:creationId xmlns:p14="http://schemas.microsoft.com/office/powerpoint/2010/main" val="384550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3371645" cy="830997"/>
          </a:xfrm>
          <a:prstGeom prst="rect">
            <a:avLst/>
          </a:prstGeom>
          <a:noFill/>
        </p:spPr>
        <p:txBody>
          <a:bodyPr wrap="square" rtlCol="0">
            <a:spAutoFit/>
          </a:bodyPr>
          <a:lstStyle/>
          <a:p>
            <a:pPr algn="ctr"/>
            <a:r>
              <a:rPr lang="en-US" sz="2400" b="1" dirty="0"/>
              <a:t>Preferential attachment</a:t>
            </a:r>
          </a:p>
          <a:p>
            <a:pPr algn="ctr"/>
            <a:r>
              <a:rPr lang="en-US" sz="2400" i="1" dirty="0" err="1">
                <a:solidFill>
                  <a:schemeClr val="accent1">
                    <a:lumMod val="75000"/>
                  </a:schemeClr>
                </a:solidFill>
              </a:rPr>
              <a:t>Barabasi</a:t>
            </a:r>
            <a:r>
              <a:rPr lang="en-US" sz="2400" i="1" dirty="0">
                <a:solidFill>
                  <a:schemeClr val="accent1">
                    <a:lumMod val="75000"/>
                  </a:schemeClr>
                </a:solidFill>
              </a:rPr>
              <a:t>-Albert model</a:t>
            </a:r>
          </a:p>
        </p:txBody>
      </p:sp>
      <p:pic>
        <p:nvPicPr>
          <p:cNvPr id="8" name="Picture 7">
            <a:extLst>
              <a:ext uri="{FF2B5EF4-FFF2-40B4-BE49-F238E27FC236}">
                <a16:creationId xmlns:a16="http://schemas.microsoft.com/office/drawing/2014/main" id="{55B4F0C1-8E19-419F-93C8-DB57B87D9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394" y="2607963"/>
            <a:ext cx="3371645" cy="3425360"/>
          </a:xfrm>
          <a:prstGeom prst="rect">
            <a:avLst/>
          </a:prstGeom>
        </p:spPr>
      </p:pic>
      <p:pic>
        <p:nvPicPr>
          <p:cNvPr id="9" name="Picture 8">
            <a:extLst>
              <a:ext uri="{FF2B5EF4-FFF2-40B4-BE49-F238E27FC236}">
                <a16:creationId xmlns:a16="http://schemas.microsoft.com/office/drawing/2014/main" id="{DDABDC83-AEDF-4700-BD54-38325F29072F}"/>
              </a:ext>
            </a:extLst>
          </p:cNvPr>
          <p:cNvPicPr>
            <a:picLocks noChangeAspect="1"/>
          </p:cNvPicPr>
          <p:nvPr/>
        </p:nvPicPr>
        <p:blipFill rotWithShape="1">
          <a:blip r:embed="rId4"/>
          <a:srcRect l="1587" t="27923" r="77273" b="67249"/>
          <a:stretch/>
        </p:blipFill>
        <p:spPr>
          <a:xfrm>
            <a:off x="4633843" y="2373742"/>
            <a:ext cx="7477373" cy="480291"/>
          </a:xfrm>
          <a:prstGeom prst="rect">
            <a:avLst/>
          </a:prstGeom>
        </p:spPr>
      </p:pic>
      <p:sp>
        <p:nvSpPr>
          <p:cNvPr id="10" name="TextBox 9">
            <a:extLst>
              <a:ext uri="{FF2B5EF4-FFF2-40B4-BE49-F238E27FC236}">
                <a16:creationId xmlns:a16="http://schemas.microsoft.com/office/drawing/2014/main" id="{CFD5CF6B-F821-4FB4-B9D9-ADE2B86B2B11}"/>
              </a:ext>
            </a:extLst>
          </p:cNvPr>
          <p:cNvSpPr txBox="1"/>
          <p:nvPr/>
        </p:nvSpPr>
        <p:spPr>
          <a:xfrm>
            <a:off x="5560291" y="3158839"/>
            <a:ext cx="6100486" cy="3785652"/>
          </a:xfrm>
          <a:prstGeom prst="rect">
            <a:avLst/>
          </a:prstGeom>
          <a:noFill/>
        </p:spPr>
        <p:txBody>
          <a:bodyPr wrap="square" rtlCol="0">
            <a:spAutoFit/>
          </a:bodyPr>
          <a:lstStyle/>
          <a:p>
            <a:r>
              <a:rPr lang="en-US" sz="2400" dirty="0"/>
              <a:t>A model that allows individuals to vary in their “sociality” or “popularity”</a:t>
            </a:r>
          </a:p>
          <a:p>
            <a:endParaRPr lang="en-US" sz="2400" dirty="0"/>
          </a:p>
          <a:p>
            <a:r>
              <a:rPr lang="en-US" sz="2400" dirty="0"/>
              <a:t>Uses a mechanism called preferential attachment</a:t>
            </a:r>
          </a:p>
          <a:p>
            <a:endParaRPr lang="en-US" sz="2400" dirty="0"/>
          </a:p>
          <a:p>
            <a:r>
              <a:rPr lang="en-US" sz="2400" dirty="0"/>
              <a:t>Animal social networks often have these heterogeneous degree distributions</a:t>
            </a:r>
          </a:p>
          <a:p>
            <a:r>
              <a:rPr lang="en-US" sz="2400" dirty="0"/>
              <a:t>(but may not be </a:t>
            </a:r>
            <a:r>
              <a:rPr lang="en-US" sz="2400" b="1" i="1" dirty="0"/>
              <a:t>scale free</a:t>
            </a:r>
            <a:r>
              <a:rPr lang="en-US" sz="2400" dirty="0"/>
              <a:t>)</a:t>
            </a:r>
          </a:p>
          <a:p>
            <a:endParaRPr lang="en-US" sz="2400" dirty="0"/>
          </a:p>
        </p:txBody>
      </p:sp>
    </p:spTree>
    <p:extLst>
      <p:ext uri="{BB962C8B-B14F-4D97-AF65-F5344CB8AC3E}">
        <p14:creationId xmlns:p14="http://schemas.microsoft.com/office/powerpoint/2010/main" val="106559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Modular networks</a:t>
            </a:r>
          </a:p>
        </p:txBody>
      </p:sp>
      <p:pic>
        <p:nvPicPr>
          <p:cNvPr id="9" name="Picture 8">
            <a:extLst>
              <a:ext uri="{FF2B5EF4-FFF2-40B4-BE49-F238E27FC236}">
                <a16:creationId xmlns:a16="http://schemas.microsoft.com/office/drawing/2014/main" id="{BA70C0AB-9A94-4F6C-BEA5-8B389A4E0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519" y="2455986"/>
            <a:ext cx="4849463" cy="3935608"/>
          </a:xfrm>
          <a:prstGeom prst="rect">
            <a:avLst/>
          </a:prstGeom>
        </p:spPr>
      </p:pic>
      <p:pic>
        <p:nvPicPr>
          <p:cNvPr id="11" name="Picture 10">
            <a:extLst>
              <a:ext uri="{FF2B5EF4-FFF2-40B4-BE49-F238E27FC236}">
                <a16:creationId xmlns:a16="http://schemas.microsoft.com/office/drawing/2014/main" id="{18175B3F-D7C9-4380-BF59-887767DA966B}"/>
              </a:ext>
            </a:extLst>
          </p:cNvPr>
          <p:cNvPicPr>
            <a:picLocks noChangeAspect="1"/>
          </p:cNvPicPr>
          <p:nvPr/>
        </p:nvPicPr>
        <p:blipFill rotWithShape="1">
          <a:blip r:embed="rId4"/>
          <a:srcRect l="1587" t="32773" r="77273" b="61658"/>
          <a:stretch/>
        </p:blipFill>
        <p:spPr>
          <a:xfrm>
            <a:off x="4633843" y="2403613"/>
            <a:ext cx="7477373" cy="553998"/>
          </a:xfrm>
          <a:prstGeom prst="rect">
            <a:avLst/>
          </a:prstGeom>
        </p:spPr>
      </p:pic>
      <p:sp>
        <p:nvSpPr>
          <p:cNvPr id="13" name="TextBox 12">
            <a:extLst>
              <a:ext uri="{FF2B5EF4-FFF2-40B4-BE49-F238E27FC236}">
                <a16:creationId xmlns:a16="http://schemas.microsoft.com/office/drawing/2014/main" id="{3FCED4A1-382D-43FE-ADA8-4CC4141C4668}"/>
              </a:ext>
            </a:extLst>
          </p:cNvPr>
          <p:cNvSpPr txBox="1"/>
          <p:nvPr/>
        </p:nvSpPr>
        <p:spPr>
          <a:xfrm>
            <a:off x="5560291" y="3158839"/>
            <a:ext cx="6100486" cy="2308324"/>
          </a:xfrm>
          <a:prstGeom prst="rect">
            <a:avLst/>
          </a:prstGeom>
          <a:noFill/>
        </p:spPr>
        <p:txBody>
          <a:bodyPr wrap="square" rtlCol="0">
            <a:spAutoFit/>
          </a:bodyPr>
          <a:lstStyle/>
          <a:p>
            <a:r>
              <a:rPr lang="en-US" sz="2400" dirty="0"/>
              <a:t>An example of a model that can generate networks with group or (</a:t>
            </a:r>
            <a:r>
              <a:rPr lang="en-US" sz="2400" b="1" i="1" dirty="0"/>
              <a:t>community/modular</a:t>
            </a:r>
            <a:r>
              <a:rPr lang="en-US" sz="2400" dirty="0"/>
              <a:t>) structure</a:t>
            </a:r>
          </a:p>
          <a:p>
            <a:endParaRPr lang="en-US" sz="2400" dirty="0"/>
          </a:p>
          <a:p>
            <a:r>
              <a:rPr lang="en-US" sz="2400" dirty="0"/>
              <a:t>These types of modular network are common in some animal societies</a:t>
            </a:r>
          </a:p>
        </p:txBody>
      </p:sp>
    </p:spTree>
    <p:extLst>
      <p:ext uri="{BB962C8B-B14F-4D97-AF65-F5344CB8AC3E}">
        <p14:creationId xmlns:p14="http://schemas.microsoft.com/office/powerpoint/2010/main" val="224027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b="1" dirty="0"/>
              <a:t>TODAY – What is a network?</a:t>
            </a:r>
          </a:p>
          <a:p>
            <a:endParaRPr lang="en-US" sz="2400" dirty="0"/>
          </a:p>
          <a:p>
            <a:r>
              <a:rPr lang="en-US" sz="2400" dirty="0"/>
              <a:t>06/04/2023 -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43618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5" name="TextBox 4">
            <a:extLst>
              <a:ext uri="{FF2B5EF4-FFF2-40B4-BE49-F238E27FC236}">
                <a16:creationId xmlns:a16="http://schemas.microsoft.com/office/drawing/2014/main" id="{4DA08F34-F8AB-928A-22D4-4B37C31C547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Tree>
    <p:extLst>
      <p:ext uri="{BB962C8B-B14F-4D97-AF65-F5344CB8AC3E}">
        <p14:creationId xmlns:p14="http://schemas.microsoft.com/office/powerpoint/2010/main" val="366773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7" name="TextBox 6">
            <a:extLst>
              <a:ext uri="{FF2B5EF4-FFF2-40B4-BE49-F238E27FC236}">
                <a16:creationId xmlns:a16="http://schemas.microsoft.com/office/drawing/2014/main" id="{D78D450F-7750-4E89-A389-8B80C152650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
        <p:nvSpPr>
          <p:cNvPr id="5" name="TextBox 4">
            <a:extLst>
              <a:ext uri="{FF2B5EF4-FFF2-40B4-BE49-F238E27FC236}">
                <a16:creationId xmlns:a16="http://schemas.microsoft.com/office/drawing/2014/main" id="{C5CC2710-AB5D-A223-F753-7862B05D0318}"/>
              </a:ext>
            </a:extLst>
          </p:cNvPr>
          <p:cNvSpPr txBox="1"/>
          <p:nvPr/>
        </p:nvSpPr>
        <p:spPr>
          <a:xfrm>
            <a:off x="1510344" y="280126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4 </a:t>
            </a:r>
          </a:p>
        </p:txBody>
      </p:sp>
      <p:sp>
        <p:nvSpPr>
          <p:cNvPr id="6" name="TextBox 5">
            <a:extLst>
              <a:ext uri="{FF2B5EF4-FFF2-40B4-BE49-F238E27FC236}">
                <a16:creationId xmlns:a16="http://schemas.microsoft.com/office/drawing/2014/main" id="{0E30AED2-1E31-117F-76EC-DBB129C01AB5}"/>
              </a:ext>
            </a:extLst>
          </p:cNvPr>
          <p:cNvSpPr txBox="1"/>
          <p:nvPr/>
        </p:nvSpPr>
        <p:spPr>
          <a:xfrm>
            <a:off x="1510344" y="3958276"/>
            <a:ext cx="8851554" cy="2585323"/>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2. In groups find models and simulate networks for:</a:t>
            </a:r>
          </a:p>
          <a:p>
            <a:pPr marL="457200" indent="-457200" algn="ctr">
              <a:buAutoNum type="alphaLcParenR"/>
            </a:pPr>
            <a:r>
              <a:rPr lang="en-US" sz="2200" dirty="0">
                <a:solidFill>
                  <a:srgbClr val="002060"/>
                </a:solidFill>
              </a:rPr>
              <a:t>A species with stable social groups that never mix</a:t>
            </a:r>
          </a:p>
          <a:p>
            <a:pPr marL="457200" indent="-457200" algn="ctr">
              <a:buAutoNum type="alphaLcParenR"/>
            </a:pPr>
            <a:r>
              <a:rPr lang="en-US" sz="2200" dirty="0">
                <a:solidFill>
                  <a:srgbClr val="002060"/>
                </a:solidFill>
              </a:rPr>
              <a:t>A territorial species with occasional long-distance dispersal</a:t>
            </a:r>
          </a:p>
          <a:p>
            <a:pPr marL="457200" indent="-457200" algn="ctr">
              <a:buAutoNum type="alphaLcParenR"/>
            </a:pPr>
            <a:r>
              <a:rPr lang="en-US" sz="2200" dirty="0">
                <a:solidFill>
                  <a:srgbClr val="002060"/>
                </a:solidFill>
              </a:rPr>
              <a:t>A species with fission-fusion social groups that separate and come back together</a:t>
            </a:r>
          </a:p>
          <a:p>
            <a:pPr marL="457200" indent="-457200" algn="ctr">
              <a:buAutoNum type="alphaLcParenR"/>
            </a:pPr>
            <a:r>
              <a:rPr lang="en-US" sz="2200" dirty="0">
                <a:solidFill>
                  <a:srgbClr val="002060"/>
                </a:solidFill>
              </a:rPr>
              <a:t>A species with social groups with some individuals much more connected than others</a:t>
            </a:r>
          </a:p>
        </p:txBody>
      </p:sp>
    </p:spTree>
    <p:extLst>
      <p:ext uri="{BB962C8B-B14F-4D97-AF65-F5344CB8AC3E}">
        <p14:creationId xmlns:p14="http://schemas.microsoft.com/office/powerpoint/2010/main" val="358573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2400657"/>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p:txBody>
      </p:sp>
    </p:spTree>
    <p:extLst>
      <p:ext uri="{BB962C8B-B14F-4D97-AF65-F5344CB8AC3E}">
        <p14:creationId xmlns:p14="http://schemas.microsoft.com/office/powerpoint/2010/main" val="378806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154984"/>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591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708981"/>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a:p>
            <a:r>
              <a:rPr lang="en-US" dirty="0"/>
              <a:t>We will then finish by thinking about </a:t>
            </a:r>
            <a:r>
              <a:rPr lang="en-US" b="1" i="1" dirty="0"/>
              <a:t>dynamic representations </a:t>
            </a:r>
            <a:r>
              <a:rPr lang="en-US" dirty="0"/>
              <a:t>that include information about temporal changes to interaction patterns</a:t>
            </a:r>
            <a:endParaRPr lang="en-US" b="1" i="1" dirty="0"/>
          </a:p>
        </p:txBody>
      </p:sp>
    </p:spTree>
    <p:extLst>
      <p:ext uri="{BB962C8B-B14F-4D97-AF65-F5344CB8AC3E}">
        <p14:creationId xmlns:p14="http://schemas.microsoft.com/office/powerpoint/2010/main" val="334218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1015663"/>
          </a:xfrm>
          <a:prstGeom prst="rect">
            <a:avLst/>
          </a:prstGeom>
          <a:noFill/>
        </p:spPr>
        <p:txBody>
          <a:bodyPr wrap="square" rtlCol="0">
            <a:spAutoFit/>
          </a:bodyPr>
          <a:lstStyle/>
          <a:p>
            <a:r>
              <a:rPr lang="en-US" sz="2000" b="1" i="1" dirty="0">
                <a:solidFill>
                  <a:schemeClr val="accent4">
                    <a:lumMod val="75000"/>
                  </a:schemeClr>
                </a:solidFill>
              </a:rPr>
              <a:t>Weighted networks</a:t>
            </a:r>
            <a:r>
              <a:rPr lang="en-US" sz="2000" dirty="0"/>
              <a:t> are commonly used to study animal social networks</a:t>
            </a:r>
          </a:p>
          <a:p>
            <a:endParaRPr lang="en-US" sz="2000" dirty="0"/>
          </a:p>
          <a:p>
            <a:r>
              <a:rPr lang="en-US" sz="2000" dirty="0"/>
              <a:t>Also provide information on the strength of social connections</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940768" y="3771756"/>
              <a:ext cx="17707" cy="5851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9958475" y="3748551"/>
              <a:ext cx="592540" cy="255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extLst>
              <p:ext uri="{D42A27DB-BD31-4B8C-83A1-F6EECF244321}">
                <p14:modId xmlns:p14="http://schemas.microsoft.com/office/powerpoint/2010/main" val="3955678776"/>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extLst>
              <p:ext uri="{D42A27DB-BD31-4B8C-83A1-F6EECF244321}">
                <p14:modId xmlns:p14="http://schemas.microsoft.com/office/powerpoint/2010/main" val="2007862889"/>
              </p:ext>
            </p:extLst>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667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707886"/>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p:txBody>
      </p:sp>
    </p:spTree>
    <p:extLst>
      <p:ext uri="{BB962C8B-B14F-4D97-AF65-F5344CB8AC3E}">
        <p14:creationId xmlns:p14="http://schemas.microsoft.com/office/powerpoint/2010/main" val="424004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1464953"/>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1464953"/>
              </a:xfrm>
              <a:prstGeom prst="rect">
                <a:avLst/>
              </a:prstGeom>
              <a:blipFill>
                <a:blip r:embed="rId3"/>
                <a:stretch>
                  <a:fillRect l="-586" t="-2917"/>
                </a:stretch>
              </a:blipFill>
            </p:spPr>
            <p:txBody>
              <a:bodyPr/>
              <a:lstStyle/>
              <a:p>
                <a:r>
                  <a:rPr lang="en-CA">
                    <a:noFill/>
                  </a:rPr>
                  <a:t> </a:t>
                </a:r>
              </a:p>
            </p:txBody>
          </p:sp>
        </mc:Fallback>
      </mc:AlternateContent>
    </p:spTree>
    <p:extLst>
      <p:ext uri="{BB962C8B-B14F-4D97-AF65-F5344CB8AC3E}">
        <p14:creationId xmlns:p14="http://schemas.microsoft.com/office/powerpoint/2010/main" val="139855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334549-1AAC-949D-B9D2-2E4C70641AF2}"/>
              </a:ext>
            </a:extLst>
          </p:cNvPr>
          <p:cNvSpPr/>
          <p:nvPr/>
        </p:nvSpPr>
        <p:spPr>
          <a:xfrm>
            <a:off x="2425234" y="4595811"/>
            <a:ext cx="254736" cy="1997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E53B2AC-765C-1F29-2D4E-61A922F5E821}"/>
              </a:ext>
            </a:extLst>
          </p:cNvPr>
          <p:cNvSpPr/>
          <p:nvPr/>
        </p:nvSpPr>
        <p:spPr>
          <a:xfrm>
            <a:off x="2752734" y="4319580"/>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36CD885-3982-865C-DAD3-F9D60A37CB87}"/>
              </a:ext>
            </a:extLst>
          </p:cNvPr>
          <p:cNvSpPr/>
          <p:nvPr/>
        </p:nvSpPr>
        <p:spPr>
          <a:xfrm>
            <a:off x="2162175" y="4595812"/>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3"/>
              </a:rPr>
              <a:t>https://doi.org/10.1016/j.anbehav.2017.08.029</a:t>
            </a:r>
            <a:r>
              <a:rPr lang="en-CA" b="1" dirty="0"/>
              <a:t> </a:t>
            </a:r>
          </a:p>
        </p:txBody>
      </p:sp>
      <p:sp>
        <p:nvSpPr>
          <p:cNvPr id="7" name="TextBox 6">
            <a:extLst>
              <a:ext uri="{FF2B5EF4-FFF2-40B4-BE49-F238E27FC236}">
                <a16:creationId xmlns:a16="http://schemas.microsoft.com/office/drawing/2014/main" id="{7547A47F-F0AE-FC96-2056-158A7DE4B985}"/>
              </a:ext>
            </a:extLst>
          </p:cNvPr>
          <p:cNvSpPr txBox="1"/>
          <p:nvPr/>
        </p:nvSpPr>
        <p:spPr>
          <a:xfrm>
            <a:off x="152430" y="5152705"/>
            <a:ext cx="1585877" cy="738664"/>
          </a:xfrm>
          <a:prstGeom prst="rect">
            <a:avLst/>
          </a:prstGeom>
          <a:solidFill>
            <a:schemeClr val="accent6">
              <a:lumMod val="40000"/>
              <a:lumOff val="60000"/>
            </a:schemeClr>
          </a:solidFill>
        </p:spPr>
        <p:txBody>
          <a:bodyPr wrap="square" rtlCol="0">
            <a:spAutoFit/>
          </a:bodyPr>
          <a:lstStyle/>
          <a:p>
            <a:r>
              <a:rPr lang="en-US" sz="1400" b="1" dirty="0"/>
              <a:t>Number of times A and B observed together</a:t>
            </a:r>
            <a:endParaRPr lang="en-CA" sz="1400" b="1" dirty="0"/>
          </a:p>
        </p:txBody>
      </p:sp>
      <p:sp>
        <p:nvSpPr>
          <p:cNvPr id="8" name="TextBox 7">
            <a:extLst>
              <a:ext uri="{FF2B5EF4-FFF2-40B4-BE49-F238E27FC236}">
                <a16:creationId xmlns:a16="http://schemas.microsoft.com/office/drawing/2014/main" id="{229EB7E9-18B9-782B-E97F-5AA358458D79}"/>
              </a:ext>
            </a:extLst>
          </p:cNvPr>
          <p:cNvSpPr txBox="1"/>
          <p:nvPr/>
        </p:nvSpPr>
        <p:spPr>
          <a:xfrm>
            <a:off x="1819306" y="5152705"/>
            <a:ext cx="1062002" cy="738664"/>
          </a:xfrm>
          <a:prstGeom prst="rect">
            <a:avLst/>
          </a:prstGeom>
          <a:solidFill>
            <a:schemeClr val="accent4">
              <a:lumMod val="40000"/>
              <a:lumOff val="60000"/>
            </a:schemeClr>
          </a:solidFill>
        </p:spPr>
        <p:txBody>
          <a:bodyPr wrap="square" rtlCol="0">
            <a:spAutoFit/>
          </a:bodyPr>
          <a:lstStyle/>
          <a:p>
            <a:r>
              <a:rPr lang="en-US" sz="1400" b="1" dirty="0"/>
              <a:t>Number of times just A observed</a:t>
            </a:r>
            <a:endParaRPr lang="en-CA" sz="1400" b="1" dirty="0"/>
          </a:p>
        </p:txBody>
      </p:sp>
      <p:sp>
        <p:nvSpPr>
          <p:cNvPr id="9" name="TextBox 8">
            <a:extLst>
              <a:ext uri="{FF2B5EF4-FFF2-40B4-BE49-F238E27FC236}">
                <a16:creationId xmlns:a16="http://schemas.microsoft.com/office/drawing/2014/main" id="{1896FD11-59BA-428C-D052-4B2E569F016D}"/>
              </a:ext>
            </a:extLst>
          </p:cNvPr>
          <p:cNvSpPr txBox="1"/>
          <p:nvPr/>
        </p:nvSpPr>
        <p:spPr>
          <a:xfrm>
            <a:off x="2962307" y="5152705"/>
            <a:ext cx="1062002" cy="738664"/>
          </a:xfrm>
          <a:prstGeom prst="rect">
            <a:avLst/>
          </a:prstGeom>
          <a:solidFill>
            <a:schemeClr val="accent2">
              <a:lumMod val="40000"/>
              <a:lumOff val="60000"/>
            </a:schemeClr>
          </a:solidFill>
        </p:spPr>
        <p:txBody>
          <a:bodyPr wrap="square" rtlCol="0">
            <a:spAutoFit/>
          </a:bodyPr>
          <a:lstStyle/>
          <a:p>
            <a:r>
              <a:rPr lang="en-US" sz="1400" b="1" dirty="0"/>
              <a:t>Number of times just B observed</a:t>
            </a:r>
            <a:endParaRPr lang="en-CA" sz="1400" b="1" dirty="0"/>
          </a:p>
        </p:txBody>
      </p:sp>
      <p:sp>
        <p:nvSpPr>
          <p:cNvPr id="10" name="TextBox 9">
            <a:extLst>
              <a:ext uri="{FF2B5EF4-FFF2-40B4-BE49-F238E27FC236}">
                <a16:creationId xmlns:a16="http://schemas.microsoft.com/office/drawing/2014/main" id="{F347047F-233C-5E15-334A-6FF7BFF25272}"/>
              </a:ext>
            </a:extLst>
          </p:cNvPr>
          <p:cNvSpPr txBox="1"/>
          <p:nvPr/>
        </p:nvSpPr>
        <p:spPr>
          <a:xfrm>
            <a:off x="4105308" y="5152705"/>
            <a:ext cx="1485862" cy="738664"/>
          </a:xfrm>
          <a:prstGeom prst="rect">
            <a:avLst/>
          </a:prstGeom>
          <a:solidFill>
            <a:schemeClr val="tx2">
              <a:lumMod val="40000"/>
              <a:lumOff val="60000"/>
            </a:schemeClr>
          </a:solidFill>
        </p:spPr>
        <p:txBody>
          <a:bodyPr wrap="square" rtlCol="0">
            <a:spAutoFit/>
          </a:bodyPr>
          <a:lstStyle/>
          <a:p>
            <a:r>
              <a:rPr lang="en-US" sz="1400" b="1" dirty="0"/>
              <a:t>Number of times A and B observed separately</a:t>
            </a:r>
            <a:endParaRPr lang="en-CA" sz="1400" b="1" dirty="0"/>
          </a:p>
        </p:txBody>
      </p:sp>
      <p:sp>
        <p:nvSpPr>
          <p:cNvPr id="14" name="Rectangle 13">
            <a:extLst>
              <a:ext uri="{FF2B5EF4-FFF2-40B4-BE49-F238E27FC236}">
                <a16:creationId xmlns:a16="http://schemas.microsoft.com/office/drawing/2014/main" id="{9E8E206B-D6B4-DBC3-84C4-08AB60758DE9}"/>
              </a:ext>
            </a:extLst>
          </p:cNvPr>
          <p:cNvSpPr/>
          <p:nvPr/>
        </p:nvSpPr>
        <p:spPr>
          <a:xfrm>
            <a:off x="2788400" y="4595810"/>
            <a:ext cx="254736" cy="199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A18E828-20E4-CAB2-8406-0573093AC619}"/>
              </a:ext>
            </a:extLst>
          </p:cNvPr>
          <p:cNvSpPr/>
          <p:nvPr/>
        </p:nvSpPr>
        <p:spPr>
          <a:xfrm>
            <a:off x="3172643" y="4605338"/>
            <a:ext cx="356876" cy="1997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2837252"/>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2837252"/>
              </a:xfrm>
              <a:prstGeom prst="rect">
                <a:avLst/>
              </a:prstGeom>
              <a:blipFill>
                <a:blip r:embed="rId4"/>
                <a:stretch>
                  <a:fillRect l="-586" t="-1505"/>
                </a:stretch>
              </a:blipFill>
            </p:spPr>
            <p:txBody>
              <a:bodyPr/>
              <a:lstStyle/>
              <a:p>
                <a:r>
                  <a:rPr lang="en-CA">
                    <a:noFill/>
                  </a:rPr>
                  <a:t> </a:t>
                </a:r>
              </a:p>
            </p:txBody>
          </p:sp>
        </mc:Fallback>
      </mc:AlternateContent>
    </p:spTree>
    <p:extLst>
      <p:ext uri="{BB962C8B-B14F-4D97-AF65-F5344CB8AC3E}">
        <p14:creationId xmlns:p14="http://schemas.microsoft.com/office/powerpoint/2010/main" val="195041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3145028"/>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a:p>
                <a:r>
                  <a:rPr lang="en-US" sz="2000" b="1" dirty="0"/>
                  <a:t>4. Binomial data on times observed together and apart</a:t>
                </a:r>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3145028"/>
              </a:xfrm>
              <a:prstGeom prst="rect">
                <a:avLst/>
              </a:prstGeom>
              <a:blipFill>
                <a:blip r:embed="rId3"/>
                <a:stretch>
                  <a:fillRect l="-586" t="-1359" b="-2718"/>
                </a:stretch>
              </a:blipFill>
            </p:spPr>
            <p:txBody>
              <a:bodyPr/>
              <a:lstStyle/>
              <a:p>
                <a:r>
                  <a:rPr lang="en-CA">
                    <a:noFill/>
                  </a:rPr>
                  <a:t> </a:t>
                </a:r>
              </a:p>
            </p:txBody>
          </p:sp>
        </mc:Fallback>
      </mc:AlternateContent>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4"/>
              </a:rPr>
              <a:t>https://doi.org/10.1016/j.anbehav.2017.08.029</a:t>
            </a:r>
            <a:r>
              <a:rPr lang="en-CA" b="1" dirty="0"/>
              <a:t> </a:t>
            </a:r>
          </a:p>
        </p:txBody>
      </p:sp>
      <p:sp>
        <p:nvSpPr>
          <p:cNvPr id="41" name="TextBox 40">
            <a:extLst>
              <a:ext uri="{FF2B5EF4-FFF2-40B4-BE49-F238E27FC236}">
                <a16:creationId xmlns:a16="http://schemas.microsoft.com/office/drawing/2014/main" id="{1ED9C4E7-1388-72A8-15B0-270D85E4BAA3}"/>
              </a:ext>
            </a:extLst>
          </p:cNvPr>
          <p:cNvSpPr txBox="1"/>
          <p:nvPr/>
        </p:nvSpPr>
        <p:spPr>
          <a:xfrm>
            <a:off x="7173636" y="5375552"/>
            <a:ext cx="4718446" cy="646331"/>
          </a:xfrm>
          <a:prstGeom prst="rect">
            <a:avLst/>
          </a:prstGeom>
          <a:solidFill>
            <a:schemeClr val="accent1">
              <a:lumMod val="40000"/>
              <a:lumOff val="60000"/>
            </a:schemeClr>
          </a:solidFill>
        </p:spPr>
        <p:txBody>
          <a:bodyPr wrap="square">
            <a:spAutoFit/>
          </a:bodyPr>
          <a:lstStyle/>
          <a:p>
            <a:r>
              <a:rPr lang="en-CA" b="1" dirty="0"/>
              <a:t>Good description of why this is a good method: </a:t>
            </a:r>
            <a:r>
              <a:rPr lang="en-CA" b="1" dirty="0">
                <a:hlinkClick r:id="rId5"/>
              </a:rPr>
              <a:t>https://doi.org/10.1101/2021.12.20.473541</a:t>
            </a:r>
            <a:endParaRPr lang="en-CA" b="1" dirty="0"/>
          </a:p>
        </p:txBody>
      </p:sp>
    </p:spTree>
    <p:extLst>
      <p:ext uri="{BB962C8B-B14F-4D97-AF65-F5344CB8AC3E}">
        <p14:creationId xmlns:p14="http://schemas.microsoft.com/office/powerpoint/2010/main" val="106984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343AE-A583-4823-B4FA-6D10BDF4E18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DCF52307-8BDF-44C0-BCFC-D31D6E651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035B5008-A743-4561-B95C-3A8789F7A284}"/>
              </a:ext>
            </a:extLst>
          </p:cNvPr>
          <p:cNvSpPr txBox="1"/>
          <p:nvPr/>
        </p:nvSpPr>
        <p:spPr>
          <a:xfrm>
            <a:off x="182880" y="870857"/>
            <a:ext cx="11686903" cy="4893647"/>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What is a network?</a:t>
            </a:r>
            <a:endParaRPr lang="en-US" sz="2400" i="1" dirty="0"/>
          </a:p>
          <a:p>
            <a:pPr marL="457200" indent="-457200">
              <a:buAutoNum type="arabicPeriod"/>
            </a:pPr>
            <a:endParaRPr lang="en-US" sz="2400" i="1" dirty="0"/>
          </a:p>
          <a:p>
            <a:pPr marL="457200" indent="-457200">
              <a:buAutoNum type="arabicPeriod"/>
            </a:pPr>
            <a:r>
              <a:rPr lang="en-US" sz="2400" dirty="0"/>
              <a:t>What do network datasets look like?</a:t>
            </a:r>
          </a:p>
          <a:p>
            <a:pPr marL="457200" indent="-457200">
              <a:buAutoNum type="arabicPeriod"/>
            </a:pPr>
            <a:endParaRPr lang="en-US" sz="2400" dirty="0"/>
          </a:p>
          <a:p>
            <a:pPr marL="457200" indent="-457200">
              <a:buFontTx/>
              <a:buAutoNum type="arabicPeriod"/>
            </a:pPr>
            <a:r>
              <a:rPr lang="en-US" sz="2400" dirty="0"/>
              <a:t>Network basics in R</a:t>
            </a:r>
          </a:p>
          <a:p>
            <a:pPr marL="457200" indent="-457200">
              <a:buFontTx/>
              <a:buAutoNum type="arabicPeriod"/>
            </a:pPr>
            <a:endParaRPr lang="en-US" sz="2400" dirty="0"/>
          </a:p>
          <a:p>
            <a:pPr marL="457200" indent="-457200">
              <a:buAutoNum type="arabicPeriod"/>
            </a:pPr>
            <a:r>
              <a:rPr lang="en-US" sz="2400" dirty="0"/>
              <a:t>Simple theoretical models of networks</a:t>
            </a:r>
          </a:p>
          <a:p>
            <a:pPr marL="457200" indent="-457200">
              <a:buAutoNum type="arabicPeriod"/>
            </a:pPr>
            <a:endParaRPr lang="en-US" sz="2400" dirty="0"/>
          </a:p>
          <a:p>
            <a:pPr marL="457200" indent="-457200">
              <a:buAutoNum type="arabicPeriod"/>
            </a:pPr>
            <a:r>
              <a:rPr lang="en-US" sz="2400" dirty="0"/>
              <a:t>Generating networks in R</a:t>
            </a:r>
          </a:p>
          <a:p>
            <a:pPr marL="457200" indent="-457200">
              <a:buAutoNum type="arabicPeriod"/>
            </a:pPr>
            <a:endParaRPr lang="en-US" sz="2400" dirty="0"/>
          </a:p>
          <a:p>
            <a:pPr marL="457200" indent="-457200">
              <a:buAutoNum type="arabicPeriod"/>
            </a:pPr>
            <a:r>
              <a:rPr lang="en-US" sz="2400" dirty="0"/>
              <a:t>Different network representations</a:t>
            </a:r>
            <a:endParaRPr lang="fr-FR" sz="2400" dirty="0"/>
          </a:p>
        </p:txBody>
      </p:sp>
    </p:spTree>
    <p:extLst>
      <p:ext uri="{BB962C8B-B14F-4D97-AF65-F5344CB8AC3E}">
        <p14:creationId xmlns:p14="http://schemas.microsoft.com/office/powerpoint/2010/main" val="17354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64ECC64-1EDD-390D-01FD-C31CF94FEBFA}"/>
              </a:ext>
            </a:extLst>
          </p:cNvPr>
          <p:cNvCxnSpPr>
            <a:cxnSpLocks/>
          </p:cNvCxnSpPr>
          <p:nvPr/>
        </p:nvCxnSpPr>
        <p:spPr>
          <a:xfrm>
            <a:off x="1885963" y="4802212"/>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2F2035-E306-7838-2313-D0A764D03873}"/>
              </a:ext>
            </a:extLst>
          </p:cNvPr>
          <p:cNvCxnSpPr>
            <a:cxnSpLocks/>
          </p:cNvCxnSpPr>
          <p:nvPr/>
        </p:nvCxnSpPr>
        <p:spPr>
          <a:xfrm flipV="1">
            <a:off x="1966989" y="5062790"/>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92A29B-772D-BBCD-57BF-25586F03CC54}"/>
              </a:ext>
            </a:extLst>
          </p:cNvPr>
          <p:cNvCxnSpPr>
            <a:cxnSpLocks/>
          </p:cNvCxnSpPr>
          <p:nvPr/>
        </p:nvCxnSpPr>
        <p:spPr>
          <a:xfrm>
            <a:off x="1985255" y="470363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9BBC4F-AB6C-B250-056B-2122A170E09E}"/>
              </a:ext>
            </a:extLst>
          </p:cNvPr>
          <p:cNvCxnSpPr>
            <a:cxnSpLocks/>
          </p:cNvCxnSpPr>
          <p:nvPr/>
        </p:nvCxnSpPr>
        <p:spPr>
          <a:xfrm flipH="1" flipV="1">
            <a:off x="1855226" y="34550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280C06B-82DE-8F1B-AB4F-ED8765DC5E6C}"/>
              </a:ext>
            </a:extLst>
          </p:cNvPr>
          <p:cNvCxnSpPr>
            <a:cxnSpLocks/>
          </p:cNvCxnSpPr>
          <p:nvPr/>
        </p:nvCxnSpPr>
        <p:spPr>
          <a:xfrm flipH="1" flipV="1">
            <a:off x="1852168" y="3267077"/>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1323439"/>
          </a:xfrm>
          <a:prstGeom prst="rect">
            <a:avLst/>
          </a:prstGeom>
          <a:noFill/>
        </p:spPr>
        <p:txBody>
          <a:bodyPr wrap="square" rtlCol="0">
            <a:spAutoFit/>
          </a:bodyPr>
          <a:lstStyle/>
          <a:p>
            <a:r>
              <a:rPr lang="en-US" sz="2000" dirty="0"/>
              <a:t>An alternative to using weighted networks is to use </a:t>
            </a:r>
            <a:r>
              <a:rPr lang="en-US" sz="2000" b="1" i="1" dirty="0">
                <a:solidFill>
                  <a:schemeClr val="accent4">
                    <a:lumMod val="75000"/>
                  </a:schemeClr>
                </a:solidFill>
              </a:rPr>
              <a:t>multigraphs</a:t>
            </a:r>
          </a:p>
          <a:p>
            <a:endParaRPr lang="en-US" sz="2000" dirty="0"/>
          </a:p>
          <a:p>
            <a:r>
              <a:rPr lang="en-US" sz="2000" dirty="0"/>
              <a:t>Sometimes the number of strength of interactions/associations provide different information</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33829" y="3960517"/>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88164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10001829" y="3697313"/>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265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400110"/>
          </a:xfrm>
          <a:prstGeom prst="rect">
            <a:avLst/>
          </a:prstGeom>
          <a:noFill/>
        </p:spPr>
        <p:txBody>
          <a:bodyPr wrap="square" rtlCol="0">
            <a:spAutoFit/>
          </a:bodyPr>
          <a:lstStyle/>
          <a:p>
            <a:r>
              <a:rPr lang="en-US" sz="2000" dirty="0"/>
              <a:t>So when might you want to use weighted networks versus multigraphs?</a:t>
            </a:r>
          </a:p>
        </p:txBody>
      </p:sp>
      <p:pic>
        <p:nvPicPr>
          <p:cNvPr id="42" name="Picture 41" descr="A picture containing wire&#10;&#10;Description automatically generated">
            <a:extLst>
              <a:ext uri="{FF2B5EF4-FFF2-40B4-BE49-F238E27FC236}">
                <a16:creationId xmlns:a16="http://schemas.microsoft.com/office/drawing/2014/main" id="{DFD0F08A-4D20-6AA2-5A4C-7EE9E4331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89" y="2223861"/>
            <a:ext cx="4621452" cy="4479459"/>
          </a:xfrm>
          <a:prstGeom prst="rect">
            <a:avLst/>
          </a:prstGeom>
        </p:spPr>
      </p:pic>
      <p:sp>
        <p:nvSpPr>
          <p:cNvPr id="5" name="Rectangle 4">
            <a:extLst>
              <a:ext uri="{FF2B5EF4-FFF2-40B4-BE49-F238E27FC236}">
                <a16:creationId xmlns:a16="http://schemas.microsoft.com/office/drawing/2014/main" id="{FABFAD3A-7204-4E96-AC29-3FCB94998925}"/>
              </a:ext>
            </a:extLst>
          </p:cNvPr>
          <p:cNvSpPr/>
          <p:nvPr/>
        </p:nvSpPr>
        <p:spPr>
          <a:xfrm>
            <a:off x="978389" y="222386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8366998-19D5-47A5-8EAE-D797B68047B5}"/>
              </a:ext>
            </a:extLst>
          </p:cNvPr>
          <p:cNvSpPr/>
          <p:nvPr/>
        </p:nvSpPr>
        <p:spPr>
          <a:xfrm>
            <a:off x="3374551" y="217830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BDB2AD0-279B-494C-8D23-29D008F1EA6D}"/>
              </a:ext>
            </a:extLst>
          </p:cNvPr>
          <p:cNvSpPr/>
          <p:nvPr/>
        </p:nvSpPr>
        <p:spPr>
          <a:xfrm>
            <a:off x="1000805" y="4463590"/>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25B74D8-B9F5-4177-86EA-F979DC47D42A}"/>
              </a:ext>
            </a:extLst>
          </p:cNvPr>
          <p:cNvSpPr txBox="1"/>
          <p:nvPr/>
        </p:nvSpPr>
        <p:spPr>
          <a:xfrm>
            <a:off x="6386814" y="2977503"/>
            <a:ext cx="5273963" cy="2308324"/>
          </a:xfrm>
          <a:prstGeom prst="rect">
            <a:avLst/>
          </a:prstGeom>
          <a:noFill/>
        </p:spPr>
        <p:txBody>
          <a:bodyPr wrap="square" rtlCol="0">
            <a:spAutoFit/>
          </a:bodyPr>
          <a:lstStyle/>
          <a:p>
            <a:r>
              <a:rPr lang="en-US" dirty="0"/>
              <a:t>The distinction between weighted networks and multigraphs is most useful when both their </a:t>
            </a:r>
            <a:r>
              <a:rPr lang="en-US" b="1" dirty="0"/>
              <a:t>number/frequency </a:t>
            </a:r>
            <a:r>
              <a:rPr lang="en-US" dirty="0"/>
              <a:t>and </a:t>
            </a:r>
            <a:r>
              <a:rPr lang="en-US" b="1" dirty="0"/>
              <a:t>duration </a:t>
            </a:r>
            <a:r>
              <a:rPr lang="en-US" dirty="0"/>
              <a:t>are important.</a:t>
            </a:r>
          </a:p>
          <a:p>
            <a:endParaRPr lang="en-US" dirty="0"/>
          </a:p>
          <a:p>
            <a:endParaRPr lang="en-US" dirty="0"/>
          </a:p>
          <a:p>
            <a:r>
              <a:rPr lang="en-US" dirty="0"/>
              <a:t>Considering multigraphs can also be helpful when designing permutation procedures for </a:t>
            </a:r>
            <a:r>
              <a:rPr lang="en-US" dirty="0" err="1"/>
              <a:t>analysing</a:t>
            </a:r>
            <a:r>
              <a:rPr lang="en-US" dirty="0"/>
              <a:t> the networks.</a:t>
            </a:r>
            <a:endParaRPr lang="fr-FR" dirty="0"/>
          </a:p>
        </p:txBody>
      </p:sp>
      <p:sp>
        <p:nvSpPr>
          <p:cNvPr id="11" name="TextBox 10">
            <a:extLst>
              <a:ext uri="{FF2B5EF4-FFF2-40B4-BE49-F238E27FC236}">
                <a16:creationId xmlns:a16="http://schemas.microsoft.com/office/drawing/2014/main" id="{5C02E0D7-8DB4-48A3-90EA-1EEB0DA6F862}"/>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0738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E8744368-6D01-4167-8F71-404FAE57D24D}"/>
              </a:ext>
            </a:extLst>
          </p:cNvPr>
          <p:cNvGraphicFramePr>
            <a:graphicFrameLocks noGrp="1"/>
          </p:cNvGraphicFramePr>
          <p:nvPr>
            <p:extLst>
              <p:ext uri="{D42A27DB-BD31-4B8C-83A1-F6EECF244321}">
                <p14:modId xmlns:p14="http://schemas.microsoft.com/office/powerpoint/2010/main" val="396928780"/>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6F78B41B-6C13-4B50-AEBD-3C196F990A25}"/>
              </a:ext>
            </a:extLst>
          </p:cNvPr>
          <p:cNvGraphicFramePr>
            <a:graphicFrameLocks noGrp="1"/>
          </p:cNvGraphicFramePr>
          <p:nvPr>
            <p:extLst>
              <p:ext uri="{D42A27DB-BD31-4B8C-83A1-F6EECF244321}">
                <p14:modId xmlns:p14="http://schemas.microsoft.com/office/powerpoint/2010/main" val="2709824479"/>
              </p:ext>
            </p:extLst>
          </p:nvPr>
        </p:nvGraphicFramePr>
        <p:xfrm>
          <a:off x="9058468" y="2240705"/>
          <a:ext cx="2551176" cy="404368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18542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185420">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371277798"/>
                  </a:ext>
                </a:extLst>
              </a:tr>
              <a:tr h="12192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243840">
                <a:tc>
                  <a:txBody>
                    <a:bodyPr/>
                    <a:lstStyle/>
                    <a:p>
                      <a:pPr algn="ctr"/>
                      <a:r>
                        <a:rPr lang="en-US" dirty="0"/>
                        <a:t>6</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276464267"/>
                  </a:ext>
                </a:extLst>
              </a:tr>
              <a:tr h="121920">
                <a:tc>
                  <a:txBody>
                    <a:bodyPr/>
                    <a:lstStyle/>
                    <a:p>
                      <a:pPr algn="ctr"/>
                      <a:r>
                        <a:rPr lang="en-US" dirty="0"/>
                        <a:t>6</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3872792594"/>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18288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50FE6DFF-73EC-4657-AE0B-B2E16A622F4F}"/>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DAE14C6B-7340-4D9B-9A16-7C203276A842}"/>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CFC95F7-EF96-45D1-B9B1-71F98CF1E75F}"/>
              </a:ext>
            </a:extLst>
          </p:cNvPr>
          <p:cNvSpPr/>
          <p:nvPr/>
        </p:nvSpPr>
        <p:spPr>
          <a:xfrm>
            <a:off x="9080067" y="2594315"/>
            <a:ext cx="2529577" cy="7728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A2FAC9F-9AC3-427C-9C93-43F254A5A62D}"/>
              </a:ext>
            </a:extLst>
          </p:cNvPr>
          <p:cNvSpPr/>
          <p:nvPr/>
        </p:nvSpPr>
        <p:spPr>
          <a:xfrm>
            <a:off x="9090133" y="4836622"/>
            <a:ext cx="2529577" cy="35306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extBox 62">
            <a:extLst>
              <a:ext uri="{FF2B5EF4-FFF2-40B4-BE49-F238E27FC236}">
                <a16:creationId xmlns:a16="http://schemas.microsoft.com/office/drawing/2014/main" id="{4C567EE2-D4FB-4460-9BE0-DD81CB72D795}"/>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2864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1485899" y="3367130"/>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1926430" y="3521868"/>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1929886" y="3367130"/>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1592586" y="4143755"/>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1248573"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2694064" y="39744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2179150" y="5932847"/>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1686306" y="319359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2434282" y="3192235"/>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2605088" y="3378888"/>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1420211" y="4162039"/>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1924213" y="5353050"/>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1654743" y="318710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2397474" y="318246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1208193" y="3963501"/>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2653265" y="397075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2139578" y="5938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pic>
        <p:nvPicPr>
          <p:cNvPr id="39" name="Picture 38">
            <a:extLst>
              <a:ext uri="{FF2B5EF4-FFF2-40B4-BE49-F238E27FC236}">
                <a16:creationId xmlns:a16="http://schemas.microsoft.com/office/drawing/2014/main" id="{B58817D8-0CA9-4895-8CE7-58565EE4E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873" y="1002205"/>
            <a:ext cx="3048000" cy="2033016"/>
          </a:xfrm>
          <a:prstGeom prst="rect">
            <a:avLst/>
          </a:prstGeom>
        </p:spPr>
      </p:pic>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pic>
        <p:nvPicPr>
          <p:cNvPr id="43" name="Picture 42">
            <a:extLst>
              <a:ext uri="{FF2B5EF4-FFF2-40B4-BE49-F238E27FC236}">
                <a16:creationId xmlns:a16="http://schemas.microsoft.com/office/drawing/2014/main" id="{BA2E4E0E-9AB5-473E-BF33-13F866FC0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380" y="4354519"/>
            <a:ext cx="3318804" cy="2212535"/>
          </a:xfrm>
          <a:prstGeom prst="rect">
            <a:avLst/>
          </a:prstGeom>
        </p:spPr>
      </p:pic>
      <p:sp>
        <p:nvSpPr>
          <p:cNvPr id="45" name="TextBox 44">
            <a:extLst>
              <a:ext uri="{FF2B5EF4-FFF2-40B4-BE49-F238E27FC236}">
                <a16:creationId xmlns:a16="http://schemas.microsoft.com/office/drawing/2014/main" id="{DBC9E192-4E73-4ED1-81CA-C2E1E2E90DF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74913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accent4"/>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accent4"/>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sp>
        <p:nvSpPr>
          <p:cNvPr id="5" name="TextBox 4">
            <a:extLst>
              <a:ext uri="{FF2B5EF4-FFF2-40B4-BE49-F238E27FC236}">
                <a16:creationId xmlns:a16="http://schemas.microsoft.com/office/drawing/2014/main" id="{39BB52CC-5234-44E3-BA65-96C555EA13AD}"/>
              </a:ext>
            </a:extLst>
          </p:cNvPr>
          <p:cNvSpPr txBox="1"/>
          <p:nvPr/>
        </p:nvSpPr>
        <p:spPr>
          <a:xfrm>
            <a:off x="4973018" y="5107709"/>
            <a:ext cx="6687759" cy="646331"/>
          </a:xfrm>
          <a:prstGeom prst="rect">
            <a:avLst/>
          </a:prstGeom>
          <a:noFill/>
        </p:spPr>
        <p:txBody>
          <a:bodyPr wrap="square" rtlCol="0">
            <a:spAutoFit/>
          </a:bodyPr>
          <a:lstStyle/>
          <a:p>
            <a:r>
              <a:rPr lang="en-US" dirty="0"/>
              <a:t>Some network motifs like </a:t>
            </a:r>
            <a:r>
              <a:rPr lang="en-US" b="1" i="1" dirty="0">
                <a:solidFill>
                  <a:schemeClr val="accent4"/>
                </a:solidFill>
              </a:rPr>
              <a:t>TRANSITIVE triads </a:t>
            </a:r>
            <a:r>
              <a:rPr lang="en-US" dirty="0"/>
              <a:t>are a feature of animal dominance hierarchies</a:t>
            </a:r>
            <a:endParaRPr lang="fr-FR" dirty="0"/>
          </a:p>
        </p:txBody>
      </p:sp>
      <p:sp>
        <p:nvSpPr>
          <p:cNvPr id="37" name="TextBox 36">
            <a:extLst>
              <a:ext uri="{FF2B5EF4-FFF2-40B4-BE49-F238E27FC236}">
                <a16:creationId xmlns:a16="http://schemas.microsoft.com/office/drawing/2014/main" id="{1B5604D2-8AEB-4BCA-B8D2-805C41E52AA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613633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With limited data or sampling power it can be helpful to think about </a:t>
            </a:r>
            <a:r>
              <a:rPr lang="en-US" sz="2000" b="1" i="1" dirty="0">
                <a:solidFill>
                  <a:schemeClr val="accent4">
                    <a:lumMod val="75000"/>
                  </a:schemeClr>
                </a:solidFill>
              </a:rPr>
              <a:t>ego networks</a:t>
            </a:r>
          </a:p>
        </p:txBody>
      </p:sp>
      <p:pic>
        <p:nvPicPr>
          <p:cNvPr id="35" name="Picture 34">
            <a:extLst>
              <a:ext uri="{FF2B5EF4-FFF2-40B4-BE49-F238E27FC236}">
                <a16:creationId xmlns:a16="http://schemas.microsoft.com/office/drawing/2014/main" id="{551D57AA-152D-4EFF-BA05-7D9E6E5ADF18}"/>
              </a:ext>
            </a:extLst>
          </p:cNvPr>
          <p:cNvPicPr>
            <a:picLocks noChangeAspect="1"/>
          </p:cNvPicPr>
          <p:nvPr/>
        </p:nvPicPr>
        <p:blipFill rotWithShape="1">
          <a:blip r:embed="rId3">
            <a:extLst>
              <a:ext uri="{28A0092B-C50C-407E-A947-70E740481C1C}">
                <a14:useLocalDpi xmlns:a14="http://schemas.microsoft.com/office/drawing/2010/main" val="0"/>
              </a:ext>
            </a:extLst>
          </a:blip>
          <a:srcRect t="14841"/>
          <a:stretch/>
        </p:blipFill>
        <p:spPr>
          <a:xfrm>
            <a:off x="516839" y="2244435"/>
            <a:ext cx="9064660" cy="4246617"/>
          </a:xfrm>
          <a:prstGeom prst="rect">
            <a:avLst/>
          </a:prstGeom>
        </p:spPr>
      </p:pic>
      <p:sp>
        <p:nvSpPr>
          <p:cNvPr id="37" name="TextBox 36">
            <a:extLst>
              <a:ext uri="{FF2B5EF4-FFF2-40B4-BE49-F238E27FC236}">
                <a16:creationId xmlns:a16="http://schemas.microsoft.com/office/drawing/2014/main" id="{E0D37E71-2C6E-449B-89D9-3A371CF7982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87244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9" name="TextBox 18">
            <a:extLst>
              <a:ext uri="{FF2B5EF4-FFF2-40B4-BE49-F238E27FC236}">
                <a16:creationId xmlns:a16="http://schemas.microsoft.com/office/drawing/2014/main" id="{A5A0F367-85D5-4AB1-B29D-8A592B75377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2524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sp>
        <p:nvSpPr>
          <p:cNvPr id="14" name="TextBox 13">
            <a:extLst>
              <a:ext uri="{FF2B5EF4-FFF2-40B4-BE49-F238E27FC236}">
                <a16:creationId xmlns:a16="http://schemas.microsoft.com/office/drawing/2014/main" id="{C42AA387-A235-4E89-9749-AD8CF065E6D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21833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6" name="TextBox 5">
            <a:extLst>
              <a:ext uri="{FF2B5EF4-FFF2-40B4-BE49-F238E27FC236}">
                <a16:creationId xmlns:a16="http://schemas.microsoft.com/office/drawing/2014/main" id="{66113443-C1F4-4F5E-AD0C-62B6DA07765D}"/>
              </a:ext>
            </a:extLst>
          </p:cNvPr>
          <p:cNvSpPr txBox="1"/>
          <p:nvPr/>
        </p:nvSpPr>
        <p:spPr>
          <a:xfrm>
            <a:off x="8395852" y="2299856"/>
            <a:ext cx="3343564" cy="3693319"/>
          </a:xfrm>
          <a:prstGeom prst="rect">
            <a:avLst/>
          </a:prstGeom>
          <a:noFill/>
        </p:spPr>
        <p:txBody>
          <a:bodyPr wrap="square" rtlCol="0">
            <a:spAutoFit/>
          </a:bodyPr>
          <a:lstStyle/>
          <a:p>
            <a:r>
              <a:rPr lang="en-US" dirty="0"/>
              <a:t>Important things to think about before using this representation:</a:t>
            </a:r>
          </a:p>
          <a:p>
            <a:endParaRPr lang="en-US" dirty="0"/>
          </a:p>
          <a:p>
            <a:pPr marL="285750" indent="-285750">
              <a:buFont typeface="Arial" panose="020B0604020202020204" pitchFamily="34" charset="0"/>
              <a:buChar char="•"/>
            </a:pPr>
            <a:r>
              <a:rPr lang="en-US" dirty="0"/>
              <a:t>Are my </a:t>
            </a:r>
            <a:r>
              <a:rPr lang="en-US" dirty="0" err="1"/>
              <a:t>behaviours</a:t>
            </a:r>
            <a:r>
              <a:rPr lang="en-US" dirty="0"/>
              <a:t> sufficiently different to represent as different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err="1"/>
              <a:t>Does</a:t>
            </a:r>
            <a:r>
              <a:rPr lang="fr-FR" dirty="0"/>
              <a:t> one </a:t>
            </a:r>
            <a:r>
              <a:rPr lang="fr-FR" dirty="0" err="1"/>
              <a:t>behaviour</a:t>
            </a:r>
            <a:r>
              <a:rPr lang="fr-FR" dirty="0"/>
              <a:t> </a:t>
            </a:r>
            <a:r>
              <a:rPr lang="fr-FR" dirty="0" err="1"/>
              <a:t>depend</a:t>
            </a:r>
            <a:r>
              <a:rPr lang="fr-FR" dirty="0"/>
              <a:t> on </a:t>
            </a:r>
            <a:r>
              <a:rPr lang="fr-FR" dirty="0" err="1"/>
              <a:t>another</a:t>
            </a:r>
            <a:r>
              <a:rPr lang="fr-FR" dirty="0"/>
              <a:t>? (e.g. grooming </a:t>
            </a:r>
            <a:r>
              <a:rPr lang="fr-FR" dirty="0" err="1"/>
              <a:t>requires</a:t>
            </a:r>
            <a:r>
              <a:rPr lang="fr-FR" dirty="0"/>
              <a:t> </a:t>
            </a:r>
            <a:r>
              <a:rPr lang="fr-FR" dirty="0" err="1"/>
              <a:t>proximity</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Can I </a:t>
            </a:r>
            <a:r>
              <a:rPr lang="fr-FR" dirty="0" err="1"/>
              <a:t>scale</a:t>
            </a:r>
            <a:r>
              <a:rPr lang="fr-FR" dirty="0"/>
              <a:t> </a:t>
            </a:r>
            <a:r>
              <a:rPr lang="fr-FR" dirty="0" err="1"/>
              <a:t>edge</a:t>
            </a:r>
            <a:r>
              <a:rPr lang="fr-FR" dirty="0"/>
              <a:t> </a:t>
            </a:r>
            <a:r>
              <a:rPr lang="fr-FR" dirty="0" err="1"/>
              <a:t>weights</a:t>
            </a:r>
            <a:r>
              <a:rPr lang="fr-FR" dirty="0"/>
              <a:t> and directions to </a:t>
            </a:r>
            <a:r>
              <a:rPr lang="fr-FR" dirty="0" err="1"/>
              <a:t>make</a:t>
            </a:r>
            <a:r>
              <a:rPr lang="fr-FR" dirty="0"/>
              <a:t> </a:t>
            </a:r>
            <a:r>
              <a:rPr lang="fr-FR" dirty="0" err="1"/>
              <a:t>sense</a:t>
            </a:r>
            <a:r>
              <a:rPr lang="fr-FR" dirty="0"/>
              <a:t>?</a:t>
            </a:r>
          </a:p>
        </p:txBody>
      </p:sp>
      <p:sp>
        <p:nvSpPr>
          <p:cNvPr id="14" name="TextBox 13">
            <a:extLst>
              <a:ext uri="{FF2B5EF4-FFF2-40B4-BE49-F238E27FC236}">
                <a16:creationId xmlns:a16="http://schemas.microsoft.com/office/drawing/2014/main" id="{D86AB615-3C43-4348-9DB3-B747B9D9D06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73199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graphicFrame>
        <p:nvGraphicFramePr>
          <p:cNvPr id="11" name="Table 38">
            <a:extLst>
              <a:ext uri="{FF2B5EF4-FFF2-40B4-BE49-F238E27FC236}">
                <a16:creationId xmlns:a16="http://schemas.microsoft.com/office/drawing/2014/main" id="{5490CA6D-D493-4676-BDA6-DD956D2CC7A0}"/>
              </a:ext>
            </a:extLst>
          </p:cNvPr>
          <p:cNvGraphicFramePr>
            <a:graphicFrameLocks noGrp="1"/>
          </p:cNvGraphicFramePr>
          <p:nvPr>
            <p:extLst>
              <p:ext uri="{D42A27DB-BD31-4B8C-83A1-F6EECF244321}">
                <p14:modId xmlns:p14="http://schemas.microsoft.com/office/powerpoint/2010/main" val="3462220260"/>
              </p:ext>
            </p:extLst>
          </p:nvPr>
        </p:nvGraphicFramePr>
        <p:xfrm>
          <a:off x="266007"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5" name="Table 38">
            <a:extLst>
              <a:ext uri="{FF2B5EF4-FFF2-40B4-BE49-F238E27FC236}">
                <a16:creationId xmlns:a16="http://schemas.microsoft.com/office/drawing/2014/main" id="{432E4712-4F66-4CB1-AE76-95AA8569FEDB}"/>
              </a:ext>
            </a:extLst>
          </p:cNvPr>
          <p:cNvGraphicFramePr>
            <a:graphicFrameLocks noGrp="1"/>
          </p:cNvGraphicFramePr>
          <p:nvPr>
            <p:extLst>
              <p:ext uri="{D42A27DB-BD31-4B8C-83A1-F6EECF244321}">
                <p14:modId xmlns:p14="http://schemas.microsoft.com/office/powerpoint/2010/main" val="1734339912"/>
              </p:ext>
            </p:extLst>
          </p:nvPr>
        </p:nvGraphicFramePr>
        <p:xfrm>
          <a:off x="4085932"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2</a:t>
                      </a:r>
                      <a:endParaRPr lang="fr-FR" dirty="0"/>
                    </a:p>
                  </a:txBody>
                  <a:tcPr>
                    <a:solidFill>
                      <a:srgbClr val="00B05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6" name="Table 4">
            <a:extLst>
              <a:ext uri="{FF2B5EF4-FFF2-40B4-BE49-F238E27FC236}">
                <a16:creationId xmlns:a16="http://schemas.microsoft.com/office/drawing/2014/main" id="{06235836-C412-40F5-8089-11A39B913D21}"/>
              </a:ext>
            </a:extLst>
          </p:cNvPr>
          <p:cNvGraphicFramePr>
            <a:graphicFrameLocks noGrp="1"/>
          </p:cNvGraphicFramePr>
          <p:nvPr>
            <p:extLst>
              <p:ext uri="{D42A27DB-BD31-4B8C-83A1-F6EECF244321}">
                <p14:modId xmlns:p14="http://schemas.microsoft.com/office/powerpoint/2010/main" val="2570950046"/>
              </p:ext>
            </p:extLst>
          </p:nvPr>
        </p:nvGraphicFramePr>
        <p:xfrm>
          <a:off x="8875916" y="2157367"/>
          <a:ext cx="2551176" cy="4058920"/>
        </p:xfrm>
        <a:graphic>
          <a:graphicData uri="http://schemas.openxmlformats.org/drawingml/2006/table">
            <a:tbl>
              <a:tblPr firstRow="1" bandRow="1">
                <a:tableStyleId>{5C22544A-7EE6-4342-B048-85BDC9FD1C3A}</a:tableStyleId>
              </a:tblPr>
              <a:tblGrid>
                <a:gridCol w="637794">
                  <a:extLst>
                    <a:ext uri="{9D8B030D-6E8A-4147-A177-3AD203B41FA5}">
                      <a16:colId xmlns:a16="http://schemas.microsoft.com/office/drawing/2014/main" val="3633928271"/>
                    </a:ext>
                  </a:extLst>
                </a:gridCol>
                <a:gridCol w="637794">
                  <a:extLst>
                    <a:ext uri="{9D8B030D-6E8A-4147-A177-3AD203B41FA5}">
                      <a16:colId xmlns:a16="http://schemas.microsoft.com/office/drawing/2014/main" val="448717354"/>
                    </a:ext>
                  </a:extLst>
                </a:gridCol>
                <a:gridCol w="637794">
                  <a:extLst>
                    <a:ext uri="{9D8B030D-6E8A-4147-A177-3AD203B41FA5}">
                      <a16:colId xmlns:a16="http://schemas.microsoft.com/office/drawing/2014/main" val="4130169604"/>
                    </a:ext>
                  </a:extLst>
                </a:gridCol>
                <a:gridCol w="637794">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Weight</a:t>
                      </a:r>
                      <a:endParaRPr lang="fr-FR" sz="1200" dirty="0">
                        <a:solidFill>
                          <a:schemeClr val="accent4">
                            <a:lumMod val="60000"/>
                            <a:lumOff val="40000"/>
                          </a:schemeClr>
                        </a:solidFill>
                      </a:endParaRPr>
                    </a:p>
                  </a:txBody>
                  <a:tcPr anchor="ctr">
                    <a:solidFill>
                      <a:schemeClr val="tx1"/>
                    </a:solidFill>
                  </a:tcPr>
                </a:tc>
                <a:tc>
                  <a:txBody>
                    <a:bodyPr/>
                    <a:lstStyle/>
                    <a:p>
                      <a:pPr algn="ctr"/>
                      <a:r>
                        <a:rPr lang="en-US" sz="1200" dirty="0">
                          <a:solidFill>
                            <a:schemeClr val="accent4">
                              <a:lumMod val="60000"/>
                              <a:lumOff val="40000"/>
                            </a:schemeClr>
                          </a:solidFill>
                        </a:rPr>
                        <a:t>Layer</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18" name="TextBox 17">
            <a:extLst>
              <a:ext uri="{FF2B5EF4-FFF2-40B4-BE49-F238E27FC236}">
                <a16:creationId xmlns:a16="http://schemas.microsoft.com/office/drawing/2014/main" id="{DBADE1C1-CD0A-438B-A0CD-50305D09640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679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9261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5998204"/>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A1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B4</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A1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A2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A3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A4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B1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B2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B3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B4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400110"/>
          </a:xfrm>
          <a:prstGeom prst="rect">
            <a:avLst/>
          </a:prstGeom>
          <a:noFill/>
        </p:spPr>
        <p:txBody>
          <a:bodyPr wrap="square" rtlCol="0">
            <a:spAutoFit/>
          </a:bodyPr>
          <a:lstStyle/>
          <a:p>
            <a:pPr algn="ctr"/>
            <a:r>
              <a:rPr lang="en-US" sz="2000" b="1" dirty="0"/>
              <a:t>Supra-adjacency matrix</a:t>
            </a:r>
            <a:endParaRPr lang="fr-FR" sz="2000" b="1" dirty="0"/>
          </a:p>
        </p:txBody>
      </p:sp>
      <p:sp>
        <p:nvSpPr>
          <p:cNvPr id="22" name="TextBox 21">
            <a:extLst>
              <a:ext uri="{FF2B5EF4-FFF2-40B4-BE49-F238E27FC236}">
                <a16:creationId xmlns:a16="http://schemas.microsoft.com/office/drawing/2014/main" id="{ADA82835-4467-4EDE-91CE-36E1C1875E8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393779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63413696"/>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1B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4B</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1B</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2B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3B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4B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707886"/>
          </a:xfrm>
          <a:prstGeom prst="rect">
            <a:avLst/>
          </a:prstGeom>
          <a:noFill/>
        </p:spPr>
        <p:txBody>
          <a:bodyPr wrap="square" rtlCol="0">
            <a:spAutoFit/>
          </a:bodyPr>
          <a:lstStyle/>
          <a:p>
            <a:pPr algn="ctr"/>
            <a:r>
              <a:rPr lang="en-US" sz="2000" b="1" dirty="0"/>
              <a:t>Supra-adjacency matrix</a:t>
            </a:r>
          </a:p>
          <a:p>
            <a:pPr algn="ctr"/>
            <a:r>
              <a:rPr lang="en-US" sz="2000" b="1" i="1" dirty="0">
                <a:solidFill>
                  <a:schemeClr val="accent4">
                    <a:lumMod val="75000"/>
                  </a:schemeClr>
                </a:solidFill>
              </a:rPr>
              <a:t>Multiplex network</a:t>
            </a:r>
            <a:endParaRPr lang="fr-FR" sz="2000" b="1" i="1" dirty="0">
              <a:solidFill>
                <a:schemeClr val="accent4">
                  <a:lumMod val="75000"/>
                </a:schemeClr>
              </a:solidFill>
            </a:endParaRPr>
          </a:p>
        </p:txBody>
      </p:sp>
      <p:pic>
        <p:nvPicPr>
          <p:cNvPr id="16" name="Picture 15">
            <a:extLst>
              <a:ext uri="{FF2B5EF4-FFF2-40B4-BE49-F238E27FC236}">
                <a16:creationId xmlns:a16="http://schemas.microsoft.com/office/drawing/2014/main" id="{28368031-1664-4B97-BABA-D86A07088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024" y="2627333"/>
            <a:ext cx="3507217" cy="3039588"/>
          </a:xfrm>
          <a:prstGeom prst="rect">
            <a:avLst/>
          </a:prstGeom>
        </p:spPr>
      </p:pic>
      <p:sp>
        <p:nvSpPr>
          <p:cNvPr id="17" name="TextBox 16">
            <a:extLst>
              <a:ext uri="{FF2B5EF4-FFF2-40B4-BE49-F238E27FC236}">
                <a16:creationId xmlns:a16="http://schemas.microsoft.com/office/drawing/2014/main" id="{89D9CE99-5FCF-4E5C-B4A5-055D164EE80B}"/>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03016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45" name="TextBox 44">
            <a:extLst>
              <a:ext uri="{FF2B5EF4-FFF2-40B4-BE49-F238E27FC236}">
                <a16:creationId xmlns:a16="http://schemas.microsoft.com/office/drawing/2014/main" id="{7155A336-5126-4D45-8C18-5CB9BDD7FF4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8650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1A904D-10B0-4236-A4B5-A18823647E2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61410" y="2691770"/>
            <a:ext cx="709685" cy="786491"/>
          </a:xfrm>
          <a:prstGeom prst="rect">
            <a:avLst/>
          </a:prstGeom>
        </p:spPr>
      </p:pic>
      <p:pic>
        <p:nvPicPr>
          <p:cNvPr id="35" name="Picture 34">
            <a:extLst>
              <a:ext uri="{FF2B5EF4-FFF2-40B4-BE49-F238E27FC236}">
                <a16:creationId xmlns:a16="http://schemas.microsoft.com/office/drawing/2014/main" id="{53BB53EC-4E3F-4C05-A9A8-5E4B7E7ABE5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4319" y="2691769"/>
            <a:ext cx="709685" cy="786491"/>
          </a:xfrm>
          <a:prstGeom prst="rect">
            <a:avLst/>
          </a:prstGeom>
        </p:spPr>
      </p:pic>
      <p:pic>
        <p:nvPicPr>
          <p:cNvPr id="36" name="Picture 35">
            <a:extLst>
              <a:ext uri="{FF2B5EF4-FFF2-40B4-BE49-F238E27FC236}">
                <a16:creationId xmlns:a16="http://schemas.microsoft.com/office/drawing/2014/main" id="{50BB2C3A-73DF-4285-AD5D-CCDDEF6343E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228" y="2691769"/>
            <a:ext cx="709685" cy="786491"/>
          </a:xfrm>
          <a:prstGeom prst="rect">
            <a:avLst/>
          </a:prstGeom>
        </p:spPr>
      </p:pic>
      <p:pic>
        <p:nvPicPr>
          <p:cNvPr id="37" name="Picture 36">
            <a:extLst>
              <a:ext uri="{FF2B5EF4-FFF2-40B4-BE49-F238E27FC236}">
                <a16:creationId xmlns:a16="http://schemas.microsoft.com/office/drawing/2014/main" id="{B88804F3-C8F7-419B-8DE5-DB035648F7D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40137" y="2691768"/>
            <a:ext cx="709685" cy="786491"/>
          </a:xfrm>
          <a:prstGeom prst="rect">
            <a:avLst/>
          </a:prstGeom>
        </p:spPr>
      </p:pic>
      <p:pic>
        <p:nvPicPr>
          <p:cNvPr id="38" name="Picture 37">
            <a:extLst>
              <a:ext uri="{FF2B5EF4-FFF2-40B4-BE49-F238E27FC236}">
                <a16:creationId xmlns:a16="http://schemas.microsoft.com/office/drawing/2014/main" id="{3DFA489A-4CDF-4F7B-A1E3-0548722641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96122" y="2692079"/>
            <a:ext cx="709685" cy="786491"/>
          </a:xfrm>
          <a:prstGeom prst="rect">
            <a:avLst/>
          </a:prstGeom>
        </p:spPr>
      </p:pic>
      <p:pic>
        <p:nvPicPr>
          <p:cNvPr id="39" name="Picture 38">
            <a:extLst>
              <a:ext uri="{FF2B5EF4-FFF2-40B4-BE49-F238E27FC236}">
                <a16:creationId xmlns:a16="http://schemas.microsoft.com/office/drawing/2014/main" id="{3DBC3546-BFDD-4992-A660-541A0675E14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34177" y="4487382"/>
            <a:ext cx="709685" cy="786491"/>
          </a:xfrm>
          <a:prstGeom prst="rect">
            <a:avLst/>
          </a:prstGeom>
        </p:spPr>
      </p:pic>
      <p:pic>
        <p:nvPicPr>
          <p:cNvPr id="40" name="Picture 39">
            <a:extLst>
              <a:ext uri="{FF2B5EF4-FFF2-40B4-BE49-F238E27FC236}">
                <a16:creationId xmlns:a16="http://schemas.microsoft.com/office/drawing/2014/main" id="{B1C4A692-41B9-4549-A035-D5360D7C0A8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27086" y="4487381"/>
            <a:ext cx="709685" cy="786491"/>
          </a:xfrm>
          <a:prstGeom prst="rect">
            <a:avLst/>
          </a:prstGeom>
        </p:spPr>
      </p:pic>
      <p:pic>
        <p:nvPicPr>
          <p:cNvPr id="41" name="Picture 40">
            <a:extLst>
              <a:ext uri="{FF2B5EF4-FFF2-40B4-BE49-F238E27FC236}">
                <a16:creationId xmlns:a16="http://schemas.microsoft.com/office/drawing/2014/main" id="{CF34CF14-D537-415B-AE43-A6A0BBE2E61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9995" y="4487381"/>
            <a:ext cx="709685" cy="786491"/>
          </a:xfrm>
          <a:prstGeom prst="rect">
            <a:avLst/>
          </a:prstGeom>
        </p:spPr>
      </p:pic>
      <p:pic>
        <p:nvPicPr>
          <p:cNvPr id="42" name="Picture 41">
            <a:extLst>
              <a:ext uri="{FF2B5EF4-FFF2-40B4-BE49-F238E27FC236}">
                <a16:creationId xmlns:a16="http://schemas.microsoft.com/office/drawing/2014/main" id="{3B1AF8E7-650F-47B4-93A5-A04F6C5371A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12904" y="4487380"/>
            <a:ext cx="709685" cy="786491"/>
          </a:xfrm>
          <a:prstGeom prst="rect">
            <a:avLst/>
          </a:prstGeom>
        </p:spPr>
      </p:pic>
      <p:pic>
        <p:nvPicPr>
          <p:cNvPr id="43" name="Picture 42">
            <a:extLst>
              <a:ext uri="{FF2B5EF4-FFF2-40B4-BE49-F238E27FC236}">
                <a16:creationId xmlns:a16="http://schemas.microsoft.com/office/drawing/2014/main" id="{E3C1886C-571B-4EAB-B429-D5EA09FB0B3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68889" y="4487691"/>
            <a:ext cx="709685" cy="786491"/>
          </a:xfrm>
          <a:prstGeom prst="rect">
            <a:avLst/>
          </a:prstGeom>
        </p:spPr>
      </p:pic>
      <p:cxnSp>
        <p:nvCxnSpPr>
          <p:cNvPr id="44" name="Straight Connector 43">
            <a:extLst>
              <a:ext uri="{FF2B5EF4-FFF2-40B4-BE49-F238E27FC236}">
                <a16:creationId xmlns:a16="http://schemas.microsoft.com/office/drawing/2014/main" id="{6EA4E28E-E525-4657-9B69-32252F4DEBE2}"/>
              </a:ext>
            </a:extLst>
          </p:cNvPr>
          <p:cNvCxnSpPr>
            <a:cxnSpLocks/>
          </p:cNvCxnSpPr>
          <p:nvPr/>
        </p:nvCxnSpPr>
        <p:spPr>
          <a:xfrm>
            <a:off x="70710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1D9A89-75B7-4C0D-B814-56B9D355ED8C}"/>
              </a:ext>
            </a:extLst>
          </p:cNvPr>
          <p:cNvCxnSpPr>
            <a:cxnSpLocks/>
          </p:cNvCxnSpPr>
          <p:nvPr/>
        </p:nvCxnSpPr>
        <p:spPr>
          <a:xfrm>
            <a:off x="80362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74A765-4A15-4D97-8761-12F6CF89B6F3}"/>
              </a:ext>
            </a:extLst>
          </p:cNvPr>
          <p:cNvCxnSpPr>
            <a:cxnSpLocks/>
          </p:cNvCxnSpPr>
          <p:nvPr/>
        </p:nvCxnSpPr>
        <p:spPr>
          <a:xfrm>
            <a:off x="8992245"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357A90-AF13-4FA7-AF7C-6318ECEF1D0D}"/>
              </a:ext>
            </a:extLst>
          </p:cNvPr>
          <p:cNvCxnSpPr>
            <a:cxnSpLocks/>
          </p:cNvCxnSpPr>
          <p:nvPr/>
        </p:nvCxnSpPr>
        <p:spPr>
          <a:xfrm>
            <a:off x="8992245" y="3555999"/>
            <a:ext cx="1030098"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43AD68-3F23-48AF-87D1-D1B7405270BC}"/>
              </a:ext>
            </a:extLst>
          </p:cNvPr>
          <p:cNvCxnSpPr>
            <a:cxnSpLocks/>
          </p:cNvCxnSpPr>
          <p:nvPr/>
        </p:nvCxnSpPr>
        <p:spPr>
          <a:xfrm flipH="1">
            <a:off x="10022344" y="3555998"/>
            <a:ext cx="890963"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B7AB81-D37E-49E4-9DD0-EF415E3D2FA1}"/>
              </a:ext>
            </a:extLst>
          </p:cNvPr>
          <p:cNvCxnSpPr>
            <a:cxnSpLocks/>
          </p:cNvCxnSpPr>
          <p:nvPr/>
        </p:nvCxnSpPr>
        <p:spPr>
          <a:xfrm flipH="1">
            <a:off x="10948406" y="3555998"/>
            <a:ext cx="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8D3C3E9-530A-4A03-BC35-AB4CBEE88F7D}"/>
              </a:ext>
            </a:extLst>
          </p:cNvPr>
          <p:cNvCxnSpPr>
            <a:cxnSpLocks/>
          </p:cNvCxnSpPr>
          <p:nvPr/>
        </p:nvCxnSpPr>
        <p:spPr>
          <a:xfrm flipH="1">
            <a:off x="8065814" y="3555998"/>
            <a:ext cx="92643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1D6BE20-F6DC-479F-9D83-69B8BD831A68}"/>
              </a:ext>
            </a:extLst>
          </p:cNvPr>
          <p:cNvSpPr txBox="1"/>
          <p:nvPr/>
        </p:nvSpPr>
        <p:spPr>
          <a:xfrm>
            <a:off x="6634177" y="2071718"/>
            <a:ext cx="4643423" cy="461665"/>
          </a:xfrm>
          <a:prstGeom prst="rect">
            <a:avLst/>
          </a:prstGeom>
          <a:noFill/>
        </p:spPr>
        <p:txBody>
          <a:bodyPr wrap="square">
            <a:spAutoFit/>
          </a:bodyPr>
          <a:lstStyle/>
          <a:p>
            <a:pPr algn="ctr"/>
            <a:r>
              <a:rPr lang="fr-FR" sz="2400" i="1" dirty="0" err="1"/>
              <a:t>Mating</a:t>
            </a:r>
            <a:r>
              <a:rPr lang="fr-FR" sz="2400" i="1" dirty="0"/>
              <a:t> networks</a:t>
            </a:r>
          </a:p>
        </p:txBody>
      </p: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67" name="TextBox 66">
            <a:extLst>
              <a:ext uri="{FF2B5EF4-FFF2-40B4-BE49-F238E27FC236}">
                <a16:creationId xmlns:a16="http://schemas.microsoft.com/office/drawing/2014/main" id="{60809647-CCB6-4196-9DD1-F0E3F490952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04557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graphicFrame>
        <p:nvGraphicFramePr>
          <p:cNvPr id="45" name="Table 5">
            <a:extLst>
              <a:ext uri="{FF2B5EF4-FFF2-40B4-BE49-F238E27FC236}">
                <a16:creationId xmlns:a16="http://schemas.microsoft.com/office/drawing/2014/main" id="{A7FCF875-8B4D-453A-88A1-F7C1D3A56091}"/>
              </a:ext>
            </a:extLst>
          </p:cNvPr>
          <p:cNvGraphicFramePr>
            <a:graphicFrameLocks noGrp="1"/>
          </p:cNvGraphicFramePr>
          <p:nvPr>
            <p:extLst>
              <p:ext uri="{D42A27DB-BD31-4B8C-83A1-F6EECF244321}">
                <p14:modId xmlns:p14="http://schemas.microsoft.com/office/powerpoint/2010/main" val="1655270876"/>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2316122829"/>
                  </a:ext>
                </a:extLst>
              </a:tr>
            </a:tbl>
          </a:graphicData>
        </a:graphic>
      </p:graphicFrame>
      <p:graphicFrame>
        <p:nvGraphicFramePr>
          <p:cNvPr id="46" name="Table 45">
            <a:extLst>
              <a:ext uri="{FF2B5EF4-FFF2-40B4-BE49-F238E27FC236}">
                <a16:creationId xmlns:a16="http://schemas.microsoft.com/office/drawing/2014/main" id="{68C78CE9-E2E7-4606-AC74-13C3EC7E3970}"/>
              </a:ext>
            </a:extLst>
          </p:cNvPr>
          <p:cNvGraphicFramePr>
            <a:graphicFrameLocks noGrp="1"/>
          </p:cNvGraphicFramePr>
          <p:nvPr>
            <p:extLst>
              <p:ext uri="{D42A27DB-BD31-4B8C-83A1-F6EECF244321}">
                <p14:modId xmlns:p14="http://schemas.microsoft.com/office/powerpoint/2010/main" val="4043355514"/>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Places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50" name="TextBox 49">
            <a:extLst>
              <a:ext uri="{FF2B5EF4-FFF2-40B4-BE49-F238E27FC236}">
                <a16:creationId xmlns:a16="http://schemas.microsoft.com/office/drawing/2014/main" id="{67F381A8-A043-4F78-86DE-6E0CACA87D55}"/>
              </a:ext>
            </a:extLst>
          </p:cNvPr>
          <p:cNvSpPr txBox="1"/>
          <p:nvPr/>
        </p:nvSpPr>
        <p:spPr>
          <a:xfrm>
            <a:off x="6659622" y="3660184"/>
            <a:ext cx="4710545" cy="830997"/>
          </a:xfrm>
          <a:prstGeom prst="rect">
            <a:avLst/>
          </a:prstGeom>
          <a:noFill/>
        </p:spPr>
        <p:txBody>
          <a:bodyPr wrap="square">
            <a:spAutoFit/>
          </a:bodyPr>
          <a:lstStyle/>
          <a:p>
            <a:r>
              <a:rPr lang="en-US" sz="2400" dirty="0"/>
              <a:t>Can be represented using an </a:t>
            </a:r>
            <a:r>
              <a:rPr lang="en-US" sz="2400" b="1" i="1" dirty="0">
                <a:solidFill>
                  <a:srgbClr val="FFC000"/>
                </a:solidFill>
              </a:rPr>
              <a:t>INCIDENCE MATRIX </a:t>
            </a:r>
            <a:endParaRPr lang="fr-FR" sz="2400" dirty="0"/>
          </a:p>
        </p:txBody>
      </p:sp>
      <p:sp>
        <p:nvSpPr>
          <p:cNvPr id="51" name="TextBox 50">
            <a:extLst>
              <a:ext uri="{FF2B5EF4-FFF2-40B4-BE49-F238E27FC236}">
                <a16:creationId xmlns:a16="http://schemas.microsoft.com/office/drawing/2014/main" id="{B01150C0-9A3B-4CFE-8FC2-9A22BD33D9E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80960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pic>
        <p:nvPicPr>
          <p:cNvPr id="7" name="Picture 6">
            <a:extLst>
              <a:ext uri="{FF2B5EF4-FFF2-40B4-BE49-F238E27FC236}">
                <a16:creationId xmlns:a16="http://schemas.microsoft.com/office/drawing/2014/main" id="{17B442C1-2275-452A-8444-C5A813C947F7}"/>
              </a:ext>
            </a:extLst>
          </p:cNvPr>
          <p:cNvPicPr>
            <a:picLocks noChangeAspect="1"/>
          </p:cNvPicPr>
          <p:nvPr/>
        </p:nvPicPr>
        <p:blipFill>
          <a:blip r:embed="rId4"/>
          <a:stretch>
            <a:fillRect/>
          </a:stretch>
        </p:blipFill>
        <p:spPr>
          <a:xfrm>
            <a:off x="442948" y="2166030"/>
            <a:ext cx="7422419" cy="3967283"/>
          </a:xfrm>
          <a:prstGeom prst="rect">
            <a:avLst/>
          </a:prstGeom>
        </p:spPr>
      </p:pic>
      <p:sp>
        <p:nvSpPr>
          <p:cNvPr id="10" name="TextBox 9">
            <a:extLst>
              <a:ext uri="{FF2B5EF4-FFF2-40B4-BE49-F238E27FC236}">
                <a16:creationId xmlns:a16="http://schemas.microsoft.com/office/drawing/2014/main" id="{804BD8BA-D284-4502-8D5D-E390C1B79E5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5496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sp>
        <p:nvSpPr>
          <p:cNvPr id="8" name="TextBox 7">
            <a:extLst>
              <a:ext uri="{FF2B5EF4-FFF2-40B4-BE49-F238E27FC236}">
                <a16:creationId xmlns:a16="http://schemas.microsoft.com/office/drawing/2014/main" id="{4764EC5B-3B1C-4352-9B48-9B26823B340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43296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1080653" y="2306967"/>
            <a:ext cx="3731493" cy="3828832"/>
          </a:xfrm>
          <a:prstGeom prst="rect">
            <a:avLst/>
          </a:prstGeom>
        </p:spPr>
      </p:pic>
      <p:sp>
        <p:nvSpPr>
          <p:cNvPr id="15" name="TextBox 14">
            <a:extLst>
              <a:ext uri="{FF2B5EF4-FFF2-40B4-BE49-F238E27FC236}">
                <a16:creationId xmlns:a16="http://schemas.microsoft.com/office/drawing/2014/main" id="{E0607B0F-9927-42A6-936B-FF243C67E26A}"/>
              </a:ext>
            </a:extLst>
          </p:cNvPr>
          <p:cNvSpPr txBox="1"/>
          <p:nvPr/>
        </p:nvSpPr>
        <p:spPr>
          <a:xfrm>
            <a:off x="5324762" y="2636515"/>
            <a:ext cx="6567320" cy="2554545"/>
          </a:xfrm>
          <a:prstGeom prst="rect">
            <a:avLst/>
          </a:prstGeom>
          <a:noFill/>
        </p:spPr>
        <p:txBody>
          <a:bodyPr wrap="square" rtlCol="0">
            <a:spAutoFit/>
          </a:bodyPr>
          <a:lstStyle/>
          <a:p>
            <a:r>
              <a:rPr lang="en-US" sz="2000" dirty="0"/>
              <a:t>Higher-order networks let us include information on the size of interactions.</a:t>
            </a:r>
          </a:p>
          <a:p>
            <a:endParaRPr lang="en-US" sz="2000" dirty="0"/>
          </a:p>
          <a:p>
            <a:r>
              <a:rPr lang="en-US" sz="2000" dirty="0"/>
              <a:t>An “edge” can now connect more than two individuals at a time.</a:t>
            </a:r>
          </a:p>
          <a:p>
            <a:endParaRPr lang="en-US" sz="2000" dirty="0"/>
          </a:p>
          <a:p>
            <a:r>
              <a:rPr lang="en-US" sz="2000" dirty="0"/>
              <a:t>Simplest type of higher-order is the </a:t>
            </a:r>
            <a:r>
              <a:rPr lang="en-US" sz="2000" b="1" i="1" dirty="0">
                <a:solidFill>
                  <a:schemeClr val="accent4">
                    <a:lumMod val="75000"/>
                  </a:schemeClr>
                </a:solidFill>
              </a:rPr>
              <a:t>HYPERGRAPH </a:t>
            </a:r>
            <a:r>
              <a:rPr lang="en-US" sz="2000" dirty="0"/>
              <a:t>in which nodes are connected by </a:t>
            </a:r>
            <a:r>
              <a:rPr lang="en-US" sz="2000" b="1" i="1" dirty="0">
                <a:solidFill>
                  <a:schemeClr val="accent4">
                    <a:lumMod val="75000"/>
                  </a:schemeClr>
                </a:solidFill>
              </a:rPr>
              <a:t>hyperedges</a:t>
            </a:r>
          </a:p>
        </p:txBody>
      </p:sp>
      <p:sp>
        <p:nvSpPr>
          <p:cNvPr id="16" name="TextBox 15">
            <a:extLst>
              <a:ext uri="{FF2B5EF4-FFF2-40B4-BE49-F238E27FC236}">
                <a16:creationId xmlns:a16="http://schemas.microsoft.com/office/drawing/2014/main" id="{C47E9D66-EF10-4E0F-B29A-EE38308DEB3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991061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9F1C3EDF-F2DE-4A6C-930E-4D2E665A53B7}"/>
              </a:ext>
            </a:extLst>
          </p:cNvPr>
          <p:cNvPicPr>
            <a:picLocks noChangeAspect="1"/>
          </p:cNvPicPr>
          <p:nvPr/>
        </p:nvPicPr>
        <p:blipFill rotWithShape="1">
          <a:blip r:embed="rId3">
            <a:extLst>
              <a:ext uri="{28A0092B-C50C-407E-A947-70E740481C1C}">
                <a14:useLocalDpi xmlns:a14="http://schemas.microsoft.com/office/drawing/2010/main" val="0"/>
              </a:ext>
            </a:extLst>
          </a:blip>
          <a:srcRect l="31978" t="22426" r="32750" b="20571"/>
          <a:stretch/>
        </p:blipFill>
        <p:spPr>
          <a:xfrm>
            <a:off x="638421" y="2223654"/>
            <a:ext cx="3950943" cy="3763489"/>
          </a:xfrm>
          <a:prstGeom prst="rect">
            <a:avLst/>
          </a:prstGeom>
        </p:spPr>
      </p:pic>
      <p:graphicFrame>
        <p:nvGraphicFramePr>
          <p:cNvPr id="10" name="Table 5">
            <a:extLst>
              <a:ext uri="{FF2B5EF4-FFF2-40B4-BE49-F238E27FC236}">
                <a16:creationId xmlns:a16="http://schemas.microsoft.com/office/drawing/2014/main" id="{BA05ADAD-7374-48B3-8941-8F72AA81931B}"/>
              </a:ext>
            </a:extLst>
          </p:cNvPr>
          <p:cNvGraphicFramePr>
            <a:graphicFrameLocks noGrp="1"/>
          </p:cNvGraphicFramePr>
          <p:nvPr>
            <p:extLst>
              <p:ext uri="{D42A27DB-BD31-4B8C-83A1-F6EECF244321}">
                <p14:modId xmlns:p14="http://schemas.microsoft.com/office/powerpoint/2010/main" val="2690758288"/>
              </p:ext>
            </p:extLst>
          </p:nvPr>
        </p:nvGraphicFramePr>
        <p:xfrm>
          <a:off x="6803304" y="2223654"/>
          <a:ext cx="3657600" cy="3622332"/>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033170270"/>
                    </a:ext>
                  </a:extLst>
                </a:gridCol>
                <a:gridCol w="365760">
                  <a:extLst>
                    <a:ext uri="{9D8B030D-6E8A-4147-A177-3AD203B41FA5}">
                      <a16:colId xmlns:a16="http://schemas.microsoft.com/office/drawing/2014/main" val="2030382524"/>
                    </a:ext>
                  </a:extLst>
                </a:gridCol>
                <a:gridCol w="365760">
                  <a:extLst>
                    <a:ext uri="{9D8B030D-6E8A-4147-A177-3AD203B41FA5}">
                      <a16:colId xmlns:a16="http://schemas.microsoft.com/office/drawing/2014/main" val="443164556"/>
                    </a:ext>
                  </a:extLst>
                </a:gridCol>
                <a:gridCol w="365760">
                  <a:extLst>
                    <a:ext uri="{9D8B030D-6E8A-4147-A177-3AD203B41FA5}">
                      <a16:colId xmlns:a16="http://schemas.microsoft.com/office/drawing/2014/main" val="506361527"/>
                    </a:ext>
                  </a:extLst>
                </a:gridCol>
                <a:gridCol w="365760">
                  <a:extLst>
                    <a:ext uri="{9D8B030D-6E8A-4147-A177-3AD203B41FA5}">
                      <a16:colId xmlns:a16="http://schemas.microsoft.com/office/drawing/2014/main" val="1601617591"/>
                    </a:ext>
                  </a:extLst>
                </a:gridCol>
                <a:gridCol w="365760">
                  <a:extLst>
                    <a:ext uri="{9D8B030D-6E8A-4147-A177-3AD203B41FA5}">
                      <a16:colId xmlns:a16="http://schemas.microsoft.com/office/drawing/2014/main" val="4341108"/>
                    </a:ext>
                  </a:extLst>
                </a:gridCol>
                <a:gridCol w="365760">
                  <a:extLst>
                    <a:ext uri="{9D8B030D-6E8A-4147-A177-3AD203B41FA5}">
                      <a16:colId xmlns:a16="http://schemas.microsoft.com/office/drawing/2014/main" val="3001118956"/>
                    </a:ext>
                  </a:extLst>
                </a:gridCol>
                <a:gridCol w="365760">
                  <a:extLst>
                    <a:ext uri="{9D8B030D-6E8A-4147-A177-3AD203B41FA5}">
                      <a16:colId xmlns:a16="http://schemas.microsoft.com/office/drawing/2014/main" val="195391122"/>
                    </a:ext>
                  </a:extLst>
                </a:gridCol>
                <a:gridCol w="365760">
                  <a:extLst>
                    <a:ext uri="{9D8B030D-6E8A-4147-A177-3AD203B41FA5}">
                      <a16:colId xmlns:a16="http://schemas.microsoft.com/office/drawing/2014/main" val="4016148342"/>
                    </a:ext>
                  </a:extLst>
                </a:gridCol>
                <a:gridCol w="365760">
                  <a:extLst>
                    <a:ext uri="{9D8B030D-6E8A-4147-A177-3AD203B41FA5}">
                      <a16:colId xmlns:a16="http://schemas.microsoft.com/office/drawing/2014/main" val="1585395503"/>
                    </a:ext>
                  </a:extLst>
                </a:gridCol>
              </a:tblGrid>
              <a:tr h="368373">
                <a:tc gridSpan="10">
                  <a:txBody>
                    <a:bodyPr/>
                    <a:lstStyle/>
                    <a:p>
                      <a:pPr algn="ctr"/>
                      <a:r>
                        <a:rPr lang="en-US" sz="1400" dirty="0"/>
                        <a:t>Individuals</a:t>
                      </a:r>
                      <a:endParaRPr lang="fr-FR" sz="1400"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8083053"/>
                  </a:ext>
                </a:extLst>
              </a:tr>
              <a:tr h="552559">
                <a:tc>
                  <a:txBody>
                    <a:bodyPr/>
                    <a:lstStyle/>
                    <a:p>
                      <a:pPr algn="ctr"/>
                      <a:r>
                        <a:rPr lang="en-US" sz="1400" b="1" dirty="0">
                          <a:solidFill>
                            <a:schemeClr val="accent4">
                              <a:lumMod val="60000"/>
                              <a:lumOff val="40000"/>
                            </a:schemeClr>
                          </a:solidFill>
                        </a:rPr>
                        <a:t>1</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2</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3</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4</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5</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6</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7</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8</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9</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10</a:t>
                      </a:r>
                      <a:endParaRPr lang="fr-FR" sz="1400"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413278674"/>
                  </a:ext>
                </a:extLst>
              </a:tr>
            </a:tbl>
          </a:graphicData>
        </a:graphic>
      </p:graphicFrame>
      <p:graphicFrame>
        <p:nvGraphicFramePr>
          <p:cNvPr id="12" name="Table 11">
            <a:extLst>
              <a:ext uri="{FF2B5EF4-FFF2-40B4-BE49-F238E27FC236}">
                <a16:creationId xmlns:a16="http://schemas.microsoft.com/office/drawing/2014/main" id="{D9779A7C-9DE6-4359-9EE7-98BD0B8CD16D}"/>
              </a:ext>
            </a:extLst>
          </p:cNvPr>
          <p:cNvGraphicFramePr>
            <a:graphicFrameLocks noGrp="1"/>
          </p:cNvGraphicFramePr>
          <p:nvPr>
            <p:extLst>
              <p:ext uri="{D42A27DB-BD31-4B8C-83A1-F6EECF244321}">
                <p14:modId xmlns:p14="http://schemas.microsoft.com/office/powerpoint/2010/main" val="2965285323"/>
              </p:ext>
            </p:extLst>
          </p:nvPr>
        </p:nvGraphicFramePr>
        <p:xfrm>
          <a:off x="5615711" y="2223654"/>
          <a:ext cx="1187593" cy="3622332"/>
        </p:xfrm>
        <a:graphic>
          <a:graphicData uri="http://schemas.openxmlformats.org/drawingml/2006/table">
            <a:tbl>
              <a:tblPr firstRow="1" bandRow="1">
                <a:tableStyleId>{5C22544A-7EE6-4342-B048-85BDC9FD1C3A}</a:tableStyleId>
              </a:tblPr>
              <a:tblGrid>
                <a:gridCol w="1187593">
                  <a:extLst>
                    <a:ext uri="{9D8B030D-6E8A-4147-A177-3AD203B41FA5}">
                      <a16:colId xmlns:a16="http://schemas.microsoft.com/office/drawing/2014/main" val="2489099220"/>
                    </a:ext>
                  </a:extLst>
                </a:gridCol>
              </a:tblGrid>
              <a:tr h="920932">
                <a:tc>
                  <a:txBody>
                    <a:bodyPr/>
                    <a:lstStyle/>
                    <a:p>
                      <a:pPr algn="ctr"/>
                      <a:r>
                        <a:rPr lang="en-US" sz="1400" dirty="0"/>
                        <a:t>Hyperedges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bl>
          </a:graphicData>
        </a:graphic>
      </p:graphicFrame>
      <p:sp>
        <p:nvSpPr>
          <p:cNvPr id="13" name="TextBox 12">
            <a:extLst>
              <a:ext uri="{FF2B5EF4-FFF2-40B4-BE49-F238E27FC236}">
                <a16:creationId xmlns:a16="http://schemas.microsoft.com/office/drawing/2014/main" id="{99F5416E-A4A0-4BB5-8314-1A7CA49CC443}"/>
              </a:ext>
            </a:extLst>
          </p:cNvPr>
          <p:cNvSpPr txBox="1"/>
          <p:nvPr/>
        </p:nvSpPr>
        <p:spPr>
          <a:xfrm>
            <a:off x="5615711" y="6097357"/>
            <a:ext cx="6169890" cy="369332"/>
          </a:xfrm>
          <a:prstGeom prst="rect">
            <a:avLst/>
          </a:prstGeom>
          <a:noFill/>
        </p:spPr>
        <p:txBody>
          <a:bodyPr wrap="square">
            <a:spAutoFit/>
          </a:bodyPr>
          <a:lstStyle/>
          <a:p>
            <a:r>
              <a:rPr lang="en-US" sz="1800" dirty="0"/>
              <a:t>Can be represented using an </a:t>
            </a:r>
            <a:r>
              <a:rPr lang="en-US" sz="1800" b="1" i="1" dirty="0">
                <a:solidFill>
                  <a:srgbClr val="FFC000"/>
                </a:solidFill>
              </a:rPr>
              <a:t>INCIDENCE MATRIX </a:t>
            </a:r>
            <a:endParaRPr lang="fr-FR" sz="1800" dirty="0"/>
          </a:p>
        </p:txBody>
      </p:sp>
      <p:sp>
        <p:nvSpPr>
          <p:cNvPr id="9" name="TextBox 8">
            <a:extLst>
              <a:ext uri="{FF2B5EF4-FFF2-40B4-BE49-F238E27FC236}">
                <a16:creationId xmlns:a16="http://schemas.microsoft.com/office/drawing/2014/main" id="{FCBD5B71-0C7C-408B-BB24-589F823027CC}"/>
              </a:ext>
            </a:extLst>
          </p:cNvPr>
          <p:cNvSpPr txBox="1"/>
          <p:nvPr/>
        </p:nvSpPr>
        <p:spPr>
          <a:xfrm>
            <a:off x="960581" y="5063613"/>
            <a:ext cx="508000" cy="276999"/>
          </a:xfrm>
          <a:prstGeom prst="rect">
            <a:avLst/>
          </a:prstGeom>
          <a:noFill/>
        </p:spPr>
        <p:txBody>
          <a:bodyPr wrap="square" rtlCol="0">
            <a:spAutoFit/>
          </a:bodyPr>
          <a:lstStyle/>
          <a:p>
            <a:pPr algn="ctr"/>
            <a:r>
              <a:rPr lang="en-US" sz="1200" b="1" dirty="0">
                <a:solidFill>
                  <a:schemeClr val="bg1"/>
                </a:solidFill>
              </a:rPr>
              <a:t>1</a:t>
            </a:r>
            <a:endParaRPr lang="fr-FR" sz="1200" b="1" dirty="0">
              <a:solidFill>
                <a:schemeClr val="bg1"/>
              </a:solidFill>
            </a:endParaRPr>
          </a:p>
        </p:txBody>
      </p:sp>
      <p:sp>
        <p:nvSpPr>
          <p:cNvPr id="16" name="TextBox 15">
            <a:extLst>
              <a:ext uri="{FF2B5EF4-FFF2-40B4-BE49-F238E27FC236}">
                <a16:creationId xmlns:a16="http://schemas.microsoft.com/office/drawing/2014/main" id="{7C33C502-4C80-4D67-BF9A-12AD27E77E52}"/>
              </a:ext>
            </a:extLst>
          </p:cNvPr>
          <p:cNvSpPr txBox="1"/>
          <p:nvPr/>
        </p:nvSpPr>
        <p:spPr>
          <a:xfrm>
            <a:off x="1154545" y="4777378"/>
            <a:ext cx="508000" cy="276999"/>
          </a:xfrm>
          <a:prstGeom prst="rect">
            <a:avLst/>
          </a:prstGeom>
          <a:noFill/>
        </p:spPr>
        <p:txBody>
          <a:bodyPr wrap="square" rtlCol="0">
            <a:spAutoFit/>
          </a:bodyPr>
          <a:lstStyle/>
          <a:p>
            <a:pPr algn="ctr"/>
            <a:r>
              <a:rPr lang="en-US" sz="1200" b="1" dirty="0">
                <a:solidFill>
                  <a:schemeClr val="bg1"/>
                </a:solidFill>
              </a:rPr>
              <a:t>2</a:t>
            </a:r>
            <a:endParaRPr lang="fr-FR" sz="1200" b="1" dirty="0">
              <a:solidFill>
                <a:schemeClr val="bg1"/>
              </a:solidFill>
            </a:endParaRPr>
          </a:p>
        </p:txBody>
      </p:sp>
      <p:sp>
        <p:nvSpPr>
          <p:cNvPr id="17" name="TextBox 16">
            <a:extLst>
              <a:ext uri="{FF2B5EF4-FFF2-40B4-BE49-F238E27FC236}">
                <a16:creationId xmlns:a16="http://schemas.microsoft.com/office/drawing/2014/main" id="{B93A7996-5C73-4BED-8F3A-1EA60D8A9A56}"/>
              </a:ext>
            </a:extLst>
          </p:cNvPr>
          <p:cNvSpPr txBox="1"/>
          <p:nvPr/>
        </p:nvSpPr>
        <p:spPr>
          <a:xfrm>
            <a:off x="1196109" y="5349848"/>
            <a:ext cx="508000" cy="276999"/>
          </a:xfrm>
          <a:prstGeom prst="rect">
            <a:avLst/>
          </a:prstGeom>
          <a:noFill/>
        </p:spPr>
        <p:txBody>
          <a:bodyPr wrap="square" rtlCol="0">
            <a:spAutoFit/>
          </a:bodyPr>
          <a:lstStyle/>
          <a:p>
            <a:pPr algn="ctr"/>
            <a:r>
              <a:rPr lang="en-US" sz="1200" b="1" dirty="0">
                <a:solidFill>
                  <a:schemeClr val="bg1"/>
                </a:solidFill>
              </a:rPr>
              <a:t>3</a:t>
            </a:r>
            <a:endParaRPr lang="fr-FR" sz="1200" b="1" dirty="0">
              <a:solidFill>
                <a:schemeClr val="bg1"/>
              </a:solidFill>
            </a:endParaRPr>
          </a:p>
        </p:txBody>
      </p:sp>
      <p:sp>
        <p:nvSpPr>
          <p:cNvPr id="18" name="TextBox 17">
            <a:extLst>
              <a:ext uri="{FF2B5EF4-FFF2-40B4-BE49-F238E27FC236}">
                <a16:creationId xmlns:a16="http://schemas.microsoft.com/office/drawing/2014/main" id="{D941216C-3F18-4288-AD8C-7715E341D1A9}"/>
              </a:ext>
            </a:extLst>
          </p:cNvPr>
          <p:cNvSpPr txBox="1"/>
          <p:nvPr/>
        </p:nvSpPr>
        <p:spPr>
          <a:xfrm>
            <a:off x="1481325" y="5184271"/>
            <a:ext cx="508000" cy="276999"/>
          </a:xfrm>
          <a:prstGeom prst="rect">
            <a:avLst/>
          </a:prstGeom>
          <a:noFill/>
        </p:spPr>
        <p:txBody>
          <a:bodyPr wrap="square" rtlCol="0">
            <a:spAutoFit/>
          </a:bodyPr>
          <a:lstStyle/>
          <a:p>
            <a:pPr algn="ctr"/>
            <a:r>
              <a:rPr lang="en-US" sz="1200" b="1" dirty="0">
                <a:solidFill>
                  <a:schemeClr val="bg1"/>
                </a:solidFill>
              </a:rPr>
              <a:t>4</a:t>
            </a:r>
            <a:endParaRPr lang="fr-FR" sz="1200" b="1" dirty="0">
              <a:solidFill>
                <a:schemeClr val="bg1"/>
              </a:solidFill>
            </a:endParaRPr>
          </a:p>
        </p:txBody>
      </p:sp>
      <p:sp>
        <p:nvSpPr>
          <p:cNvPr id="19" name="TextBox 18">
            <a:extLst>
              <a:ext uri="{FF2B5EF4-FFF2-40B4-BE49-F238E27FC236}">
                <a16:creationId xmlns:a16="http://schemas.microsoft.com/office/drawing/2014/main" id="{E040DAE3-B27D-4CD2-AD47-10D82037E550}"/>
              </a:ext>
            </a:extLst>
          </p:cNvPr>
          <p:cNvSpPr txBox="1"/>
          <p:nvPr/>
        </p:nvSpPr>
        <p:spPr>
          <a:xfrm>
            <a:off x="1653309" y="4641828"/>
            <a:ext cx="508000" cy="276999"/>
          </a:xfrm>
          <a:prstGeom prst="rect">
            <a:avLst/>
          </a:prstGeom>
          <a:noFill/>
        </p:spPr>
        <p:txBody>
          <a:bodyPr wrap="square" rtlCol="0">
            <a:spAutoFit/>
          </a:bodyPr>
          <a:lstStyle/>
          <a:p>
            <a:pPr algn="ctr"/>
            <a:r>
              <a:rPr lang="en-US" sz="1200" b="1" dirty="0">
                <a:solidFill>
                  <a:schemeClr val="bg1"/>
                </a:solidFill>
              </a:rPr>
              <a:t>5</a:t>
            </a:r>
            <a:endParaRPr lang="fr-FR" sz="1200" b="1" dirty="0">
              <a:solidFill>
                <a:schemeClr val="bg1"/>
              </a:solidFill>
            </a:endParaRPr>
          </a:p>
        </p:txBody>
      </p:sp>
      <p:sp>
        <p:nvSpPr>
          <p:cNvPr id="20" name="TextBox 19">
            <a:extLst>
              <a:ext uri="{FF2B5EF4-FFF2-40B4-BE49-F238E27FC236}">
                <a16:creationId xmlns:a16="http://schemas.microsoft.com/office/drawing/2014/main" id="{10EEBE52-5B38-4524-AB9E-7DB6CBA5BE20}"/>
              </a:ext>
            </a:extLst>
          </p:cNvPr>
          <p:cNvSpPr txBox="1"/>
          <p:nvPr/>
        </p:nvSpPr>
        <p:spPr>
          <a:xfrm>
            <a:off x="2516907" y="3819163"/>
            <a:ext cx="508000" cy="276999"/>
          </a:xfrm>
          <a:prstGeom prst="rect">
            <a:avLst/>
          </a:prstGeom>
          <a:noFill/>
        </p:spPr>
        <p:txBody>
          <a:bodyPr wrap="square" rtlCol="0">
            <a:spAutoFit/>
          </a:bodyPr>
          <a:lstStyle/>
          <a:p>
            <a:pPr algn="ctr"/>
            <a:r>
              <a:rPr lang="en-US" sz="1200" b="1" dirty="0">
                <a:solidFill>
                  <a:schemeClr val="bg1"/>
                </a:solidFill>
              </a:rPr>
              <a:t>6</a:t>
            </a:r>
            <a:endParaRPr lang="fr-FR" sz="1200" b="1" dirty="0">
              <a:solidFill>
                <a:schemeClr val="bg1"/>
              </a:solidFill>
            </a:endParaRPr>
          </a:p>
        </p:txBody>
      </p:sp>
      <p:sp>
        <p:nvSpPr>
          <p:cNvPr id="21" name="TextBox 20">
            <a:extLst>
              <a:ext uri="{FF2B5EF4-FFF2-40B4-BE49-F238E27FC236}">
                <a16:creationId xmlns:a16="http://schemas.microsoft.com/office/drawing/2014/main" id="{6DD39424-563F-4A99-8AEE-56367D950369}"/>
              </a:ext>
            </a:extLst>
          </p:cNvPr>
          <p:cNvSpPr txBox="1"/>
          <p:nvPr/>
        </p:nvSpPr>
        <p:spPr>
          <a:xfrm>
            <a:off x="2955632" y="3039925"/>
            <a:ext cx="508000" cy="276999"/>
          </a:xfrm>
          <a:prstGeom prst="rect">
            <a:avLst/>
          </a:prstGeom>
          <a:noFill/>
        </p:spPr>
        <p:txBody>
          <a:bodyPr wrap="square" rtlCol="0">
            <a:spAutoFit/>
          </a:bodyPr>
          <a:lstStyle/>
          <a:p>
            <a:pPr algn="ctr"/>
            <a:r>
              <a:rPr lang="en-US" sz="1200" b="1" dirty="0">
                <a:solidFill>
                  <a:schemeClr val="bg1"/>
                </a:solidFill>
              </a:rPr>
              <a:t>7</a:t>
            </a:r>
            <a:endParaRPr lang="fr-FR" sz="1200" b="1" dirty="0">
              <a:solidFill>
                <a:schemeClr val="bg1"/>
              </a:solidFill>
            </a:endParaRPr>
          </a:p>
        </p:txBody>
      </p:sp>
      <p:sp>
        <p:nvSpPr>
          <p:cNvPr id="22" name="TextBox 21">
            <a:extLst>
              <a:ext uri="{FF2B5EF4-FFF2-40B4-BE49-F238E27FC236}">
                <a16:creationId xmlns:a16="http://schemas.microsoft.com/office/drawing/2014/main" id="{6EEEC77B-6646-4080-B5E4-C79DA003CAC0}"/>
              </a:ext>
            </a:extLst>
          </p:cNvPr>
          <p:cNvSpPr txBox="1"/>
          <p:nvPr/>
        </p:nvSpPr>
        <p:spPr>
          <a:xfrm>
            <a:off x="3274291" y="3431085"/>
            <a:ext cx="508000" cy="276999"/>
          </a:xfrm>
          <a:prstGeom prst="rect">
            <a:avLst/>
          </a:prstGeom>
          <a:noFill/>
        </p:spPr>
        <p:txBody>
          <a:bodyPr wrap="square" rtlCol="0">
            <a:spAutoFit/>
          </a:bodyPr>
          <a:lstStyle/>
          <a:p>
            <a:pPr algn="ctr"/>
            <a:r>
              <a:rPr lang="en-US" sz="1200" b="1" dirty="0">
                <a:solidFill>
                  <a:schemeClr val="bg1"/>
                </a:solidFill>
              </a:rPr>
              <a:t>8</a:t>
            </a:r>
            <a:endParaRPr lang="fr-FR" sz="1200" b="1" dirty="0">
              <a:solidFill>
                <a:schemeClr val="bg1"/>
              </a:solidFill>
            </a:endParaRPr>
          </a:p>
        </p:txBody>
      </p:sp>
      <p:sp>
        <p:nvSpPr>
          <p:cNvPr id="23" name="TextBox 22">
            <a:extLst>
              <a:ext uri="{FF2B5EF4-FFF2-40B4-BE49-F238E27FC236}">
                <a16:creationId xmlns:a16="http://schemas.microsoft.com/office/drawing/2014/main" id="{85ED5CB4-0906-49B0-AC65-0830D5E8A62E}"/>
              </a:ext>
            </a:extLst>
          </p:cNvPr>
          <p:cNvSpPr txBox="1"/>
          <p:nvPr/>
        </p:nvSpPr>
        <p:spPr>
          <a:xfrm>
            <a:off x="3486723" y="2470126"/>
            <a:ext cx="508000" cy="276999"/>
          </a:xfrm>
          <a:prstGeom prst="rect">
            <a:avLst/>
          </a:prstGeom>
          <a:noFill/>
        </p:spPr>
        <p:txBody>
          <a:bodyPr wrap="square" rtlCol="0">
            <a:spAutoFit/>
          </a:bodyPr>
          <a:lstStyle/>
          <a:p>
            <a:pPr algn="ctr"/>
            <a:r>
              <a:rPr lang="en-US" sz="1200" b="1" dirty="0">
                <a:solidFill>
                  <a:schemeClr val="bg1"/>
                </a:solidFill>
              </a:rPr>
              <a:t>9</a:t>
            </a:r>
            <a:endParaRPr lang="fr-FR" sz="1200" b="1" dirty="0">
              <a:solidFill>
                <a:schemeClr val="bg1"/>
              </a:solidFill>
            </a:endParaRPr>
          </a:p>
        </p:txBody>
      </p:sp>
      <p:sp>
        <p:nvSpPr>
          <p:cNvPr id="24" name="TextBox 23">
            <a:extLst>
              <a:ext uri="{FF2B5EF4-FFF2-40B4-BE49-F238E27FC236}">
                <a16:creationId xmlns:a16="http://schemas.microsoft.com/office/drawing/2014/main" id="{30B26AE4-B3A2-4EDE-AB8B-173023D23E12}"/>
              </a:ext>
            </a:extLst>
          </p:cNvPr>
          <p:cNvSpPr txBox="1"/>
          <p:nvPr/>
        </p:nvSpPr>
        <p:spPr>
          <a:xfrm>
            <a:off x="3853388" y="2927709"/>
            <a:ext cx="508000" cy="276999"/>
          </a:xfrm>
          <a:prstGeom prst="rect">
            <a:avLst/>
          </a:prstGeom>
          <a:noFill/>
        </p:spPr>
        <p:txBody>
          <a:bodyPr wrap="square" rtlCol="0">
            <a:spAutoFit/>
          </a:bodyPr>
          <a:lstStyle/>
          <a:p>
            <a:pPr algn="ctr"/>
            <a:r>
              <a:rPr lang="en-US" sz="1200" b="1" dirty="0">
                <a:solidFill>
                  <a:schemeClr val="bg1"/>
                </a:solidFill>
              </a:rPr>
              <a:t>10</a:t>
            </a:r>
            <a:endParaRPr lang="fr-FR" sz="1200" b="1" dirty="0">
              <a:solidFill>
                <a:schemeClr val="bg1"/>
              </a:solidFill>
            </a:endParaRPr>
          </a:p>
        </p:txBody>
      </p:sp>
      <p:sp>
        <p:nvSpPr>
          <p:cNvPr id="25" name="TextBox 24">
            <a:extLst>
              <a:ext uri="{FF2B5EF4-FFF2-40B4-BE49-F238E27FC236}">
                <a16:creationId xmlns:a16="http://schemas.microsoft.com/office/drawing/2014/main" id="{57E3F48D-5C89-4F50-92EE-A84E0162F16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5297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graphicFrame>
        <p:nvGraphicFramePr>
          <p:cNvPr id="6" name="Table 4">
            <a:extLst>
              <a:ext uri="{FF2B5EF4-FFF2-40B4-BE49-F238E27FC236}">
                <a16:creationId xmlns:a16="http://schemas.microsoft.com/office/drawing/2014/main" id="{9447340E-7E97-4949-9EB8-A042A4A2EC65}"/>
              </a:ext>
            </a:extLst>
          </p:cNvPr>
          <p:cNvGraphicFramePr>
            <a:graphicFrameLocks noGrp="1"/>
          </p:cNvGraphicFramePr>
          <p:nvPr>
            <p:extLst>
              <p:ext uri="{D42A27DB-BD31-4B8C-83A1-F6EECF244321}">
                <p14:modId xmlns:p14="http://schemas.microsoft.com/office/powerpoint/2010/main" val="1413255908"/>
              </p:ext>
            </p:extLst>
          </p:nvPr>
        </p:nvGraphicFramePr>
        <p:xfrm>
          <a:off x="6834908" y="2257889"/>
          <a:ext cx="4572000" cy="3937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33928271"/>
                    </a:ext>
                  </a:extLst>
                </a:gridCol>
                <a:gridCol w="914400">
                  <a:extLst>
                    <a:ext uri="{9D8B030D-6E8A-4147-A177-3AD203B41FA5}">
                      <a16:colId xmlns:a16="http://schemas.microsoft.com/office/drawing/2014/main" val="448717354"/>
                    </a:ext>
                  </a:extLst>
                </a:gridCol>
                <a:gridCol w="914400">
                  <a:extLst>
                    <a:ext uri="{9D8B030D-6E8A-4147-A177-3AD203B41FA5}">
                      <a16:colId xmlns:a16="http://schemas.microsoft.com/office/drawing/2014/main" val="4130169604"/>
                    </a:ext>
                  </a:extLst>
                </a:gridCol>
                <a:gridCol w="1828800">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800" dirty="0">
                          <a:solidFill>
                            <a:schemeClr val="accent4">
                              <a:lumMod val="60000"/>
                              <a:lumOff val="40000"/>
                            </a:schemeClr>
                          </a:solidFill>
                        </a:rPr>
                        <a:t>Weight</a:t>
                      </a:r>
                      <a:endParaRPr lang="fr-FR" sz="1800" dirty="0">
                        <a:solidFill>
                          <a:schemeClr val="accent4">
                            <a:lumMod val="60000"/>
                            <a:lumOff val="40000"/>
                          </a:schemeClr>
                        </a:solidFill>
                      </a:endParaRPr>
                    </a:p>
                  </a:txBody>
                  <a:tcPr anchor="ctr">
                    <a:solidFill>
                      <a:schemeClr val="tx1"/>
                    </a:solidFill>
                  </a:tcPr>
                </a:tc>
                <a:tc>
                  <a:txBody>
                    <a:bodyPr/>
                    <a:lstStyle/>
                    <a:p>
                      <a:pPr algn="ctr"/>
                      <a:r>
                        <a:rPr lang="en-US" sz="1800" dirty="0">
                          <a:solidFill>
                            <a:schemeClr val="accent4">
                              <a:lumMod val="60000"/>
                              <a:lumOff val="40000"/>
                            </a:schemeClr>
                          </a:solidFill>
                        </a:rPr>
                        <a:t>Time</a:t>
                      </a:r>
                      <a:endParaRPr lang="fr-FR" sz="18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2</a:t>
                      </a:r>
                      <a:endParaRPr lang="fr-FR" sz="1600" dirty="0"/>
                    </a:p>
                  </a:txBody>
                  <a:tcPr>
                    <a:solidFill>
                      <a:schemeClr val="bg1">
                        <a:lumMod val="95000"/>
                      </a:schemeClr>
                    </a:solidFill>
                  </a:tcPr>
                </a:tc>
                <a:tc>
                  <a:txBody>
                    <a:bodyPr/>
                    <a:lstStyle/>
                    <a:p>
                      <a:pPr algn="ctr"/>
                      <a:r>
                        <a:rPr lang="fr-FR" sz="1600" dirty="0"/>
                        <a:t>3</a:t>
                      </a:r>
                    </a:p>
                  </a:txBody>
                  <a:tcPr>
                    <a:solidFill>
                      <a:schemeClr val="bg1">
                        <a:lumMod val="95000"/>
                      </a:schemeClr>
                    </a:solidFill>
                  </a:tcPr>
                </a:tc>
                <a:tc>
                  <a:txBody>
                    <a:bodyPr/>
                    <a:lstStyle/>
                    <a:p>
                      <a:pPr algn="ctr"/>
                      <a:r>
                        <a:rPr lang="en-US" sz="1600" dirty="0"/>
                        <a:t>01/01/2023 07:45</a:t>
                      </a:r>
                      <a:endParaRPr lang="fr-FR" sz="1600"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3</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07:49</a:t>
                      </a:r>
                      <a:endParaRPr lang="fr-FR" sz="1600"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03/01/2023 10:18</a:t>
                      </a:r>
                      <a:endParaRPr lang="fr-FR" sz="1600"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sz="1600" dirty="0"/>
                        <a:t>2</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07:59</a:t>
                      </a:r>
                      <a:endParaRPr lang="fr-FR" sz="1600"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11:47</a:t>
                      </a:r>
                      <a:endParaRPr lang="fr-FR" sz="1600"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5</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02/01/2023 15:32</a:t>
                      </a:r>
                      <a:endParaRPr lang="fr-FR" sz="16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09:46</a:t>
                      </a:r>
                      <a:endParaRPr lang="fr-FR" sz="1600"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16:02</a:t>
                      </a:r>
                      <a:endParaRPr lang="fr-FR" sz="1600"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sz="1600" dirty="0"/>
                        <a:t>6</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01/01/2023 08:30</a:t>
                      </a:r>
                      <a:endParaRPr lang="fr-FR" sz="16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600" dirty="0"/>
                        <a:t>7</a:t>
                      </a:r>
                      <a:endParaRPr lang="fr-FR" sz="1600" dirty="0"/>
                    </a:p>
                  </a:txBody>
                  <a:tcPr>
                    <a:solidFill>
                      <a:schemeClr val="bg1">
                        <a:lumMod val="95000"/>
                      </a:schemeClr>
                    </a:solidFill>
                  </a:tcPr>
                </a:tc>
                <a:tc>
                  <a:txBody>
                    <a:bodyPr/>
                    <a:lstStyle/>
                    <a:p>
                      <a:pPr algn="ctr"/>
                      <a:r>
                        <a:rPr lang="en-US" sz="1600" dirty="0"/>
                        <a:t>8</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04/01/2023 12:35</a:t>
                      </a:r>
                      <a:endParaRPr lang="fr-FR" sz="16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3785652"/>
          </a:xfrm>
          <a:prstGeom prst="rect">
            <a:avLst/>
          </a:prstGeom>
          <a:noFill/>
        </p:spPr>
        <p:txBody>
          <a:bodyPr wrap="square" rtlCol="0">
            <a:spAutoFit/>
          </a:bodyPr>
          <a:lstStyle/>
          <a:p>
            <a:r>
              <a:rPr lang="en-US" sz="2000" dirty="0"/>
              <a:t>All network data starts with a temporal component</a:t>
            </a:r>
          </a:p>
          <a:p>
            <a:endParaRPr lang="en-US" sz="2000" dirty="0"/>
          </a:p>
          <a:p>
            <a:endParaRPr lang="en-US" sz="2000" dirty="0"/>
          </a:p>
          <a:p>
            <a:r>
              <a:rPr lang="en-US" sz="2000" dirty="0"/>
              <a:t>Most efficiently stored as </a:t>
            </a:r>
            <a:r>
              <a:rPr lang="en-US" sz="2000" b="1" dirty="0"/>
              <a:t>edge lists</a:t>
            </a:r>
          </a:p>
          <a:p>
            <a:endParaRPr lang="en-US" sz="2000" dirty="0"/>
          </a:p>
          <a:p>
            <a:endParaRPr lang="en-US" sz="2000" dirty="0"/>
          </a:p>
          <a:p>
            <a:r>
              <a:rPr lang="en-US" sz="2000" dirty="0"/>
              <a:t>We have to decide:</a:t>
            </a:r>
          </a:p>
          <a:p>
            <a:endParaRPr lang="en-US" sz="2000" dirty="0"/>
          </a:p>
          <a:p>
            <a:pPr marL="342900" indent="-342900">
              <a:buAutoNum type="arabicParenR"/>
            </a:pPr>
            <a:r>
              <a:rPr lang="en-US" dirty="0"/>
              <a:t>If it is important to include?</a:t>
            </a:r>
          </a:p>
          <a:p>
            <a:pPr marL="342900" indent="-342900">
              <a:buAutoNum type="arabicParenR"/>
            </a:pPr>
            <a:endParaRPr lang="en-US" dirty="0"/>
          </a:p>
          <a:p>
            <a:pPr marL="342900" indent="-342900">
              <a:buAutoNum type="arabicParenR"/>
            </a:pPr>
            <a:r>
              <a:rPr lang="en-US" dirty="0"/>
              <a:t>How to include it?</a:t>
            </a:r>
          </a:p>
        </p:txBody>
      </p:sp>
      <p:cxnSp>
        <p:nvCxnSpPr>
          <p:cNvPr id="9" name="Straight Arrow Connector 8">
            <a:extLst>
              <a:ext uri="{FF2B5EF4-FFF2-40B4-BE49-F238E27FC236}">
                <a16:creationId xmlns:a16="http://schemas.microsoft.com/office/drawing/2014/main" id="{113418A2-D273-4335-AA51-6C85FD7A877C}"/>
              </a:ext>
            </a:extLst>
          </p:cNvPr>
          <p:cNvCxnSpPr/>
          <p:nvPr/>
        </p:nvCxnSpPr>
        <p:spPr>
          <a:xfrm>
            <a:off x="4775200" y="3768436"/>
            <a:ext cx="1930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ADAB19-2F21-456C-876C-419355B6D8F7}"/>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286240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3784344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1231106"/>
          </a:xfrm>
          <a:prstGeom prst="rect">
            <a:avLst/>
          </a:prstGeom>
          <a:noFill/>
        </p:spPr>
        <p:txBody>
          <a:bodyPr wrap="square" rtlCol="0">
            <a:spAutoFit/>
          </a:bodyPr>
          <a:lstStyle/>
          <a:p>
            <a:r>
              <a:rPr lang="en-US" sz="2000" dirty="0"/>
              <a:t>We have to decide:</a:t>
            </a:r>
          </a:p>
          <a:p>
            <a:endParaRPr lang="en-US" dirty="0"/>
          </a:p>
          <a:p>
            <a:r>
              <a:rPr lang="en-US" dirty="0"/>
              <a:t>2)    How to include it?</a:t>
            </a:r>
          </a:p>
          <a:p>
            <a:endParaRPr lang="en-US" dirty="0"/>
          </a:p>
        </p:txBody>
      </p:sp>
      <p:sp>
        <p:nvSpPr>
          <p:cNvPr id="11" name="TextBox 10">
            <a:extLst>
              <a:ext uri="{FF2B5EF4-FFF2-40B4-BE49-F238E27FC236}">
                <a16:creationId xmlns:a16="http://schemas.microsoft.com/office/drawing/2014/main" id="{BC950978-137F-4B53-AB3D-70BB6F949EEF}"/>
              </a:ext>
            </a:extLst>
          </p:cNvPr>
          <p:cNvSpPr txBox="1"/>
          <p:nvPr/>
        </p:nvSpPr>
        <p:spPr>
          <a:xfrm>
            <a:off x="683491" y="3578815"/>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sp>
        <p:nvSpPr>
          <p:cNvPr id="12" name="TextBox 11">
            <a:extLst>
              <a:ext uri="{FF2B5EF4-FFF2-40B4-BE49-F238E27FC236}">
                <a16:creationId xmlns:a16="http://schemas.microsoft.com/office/drawing/2014/main" id="{AA76AA55-8CC4-463C-A8B1-327F141A82E6}"/>
              </a:ext>
            </a:extLst>
          </p:cNvPr>
          <p:cNvSpPr txBox="1"/>
          <p:nvPr/>
        </p:nvSpPr>
        <p:spPr>
          <a:xfrm>
            <a:off x="6345249" y="3578815"/>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029839" y="4418814"/>
            <a:ext cx="3948561" cy="1734025"/>
          </a:xfrm>
          <a:prstGeom prst="rect">
            <a:avLst/>
          </a:prstGeom>
        </p:spPr>
      </p:pic>
      <p:grpSp>
        <p:nvGrpSpPr>
          <p:cNvPr id="15" name="Group 14">
            <a:extLst>
              <a:ext uri="{FF2B5EF4-FFF2-40B4-BE49-F238E27FC236}">
                <a16:creationId xmlns:a16="http://schemas.microsoft.com/office/drawing/2014/main" id="{12A5509F-F013-4735-8F21-CDEBF08CF6BD}"/>
              </a:ext>
            </a:extLst>
          </p:cNvPr>
          <p:cNvGrpSpPr/>
          <p:nvPr/>
        </p:nvGrpSpPr>
        <p:grpSpPr>
          <a:xfrm>
            <a:off x="7075164" y="4593204"/>
            <a:ext cx="664803" cy="1146141"/>
            <a:chOff x="9277162" y="2195066"/>
            <a:chExt cx="1788767" cy="3083888"/>
          </a:xfrm>
        </p:grpSpPr>
        <p:cxnSp>
          <p:nvCxnSpPr>
            <p:cNvPr id="16" name="Straight Connector 15">
              <a:extLst>
                <a:ext uri="{FF2B5EF4-FFF2-40B4-BE49-F238E27FC236}">
                  <a16:creationId xmlns:a16="http://schemas.microsoft.com/office/drawing/2014/main" id="{2EE3DA7F-C611-4418-91E3-9CEB2C44DA1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196B85F-0E56-4170-A329-4910DF8881C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F46E838-1B0D-4CEA-A5E0-2DBF53E026B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1FA6D78-9C33-43C4-A8D8-3D3ABACA395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261F4ACD-6BD6-414C-B199-EF626B2428D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EC277537-6163-4AB6-80F5-E95A37FD8337}"/>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64D9BCFA-EDB7-4FDC-BDAA-E7F1CE067E1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E92C8D66-B36B-4E9C-A38A-6FEC9C0230C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E8B692DE-4024-4D83-87D8-3D2E8D74870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Straight Connector 24">
              <a:extLst>
                <a:ext uri="{FF2B5EF4-FFF2-40B4-BE49-F238E27FC236}">
                  <a16:creationId xmlns:a16="http://schemas.microsoft.com/office/drawing/2014/main" id="{B286843F-45D0-45D4-91A9-5A5B1B05DE7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645620-EA65-4938-B252-1642FD9C97D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E3459A-E1B9-4C25-B676-60130BCDB026}"/>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C51AFD-76F9-43E6-90A4-E9E0E1C9A40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FEA679-6E27-4641-AEC3-F11B5A4A504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CCE780-7811-474C-AE4E-77EBA164003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72BC07-7CAD-4A7C-8856-90910ADC08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EEF8E3-01B9-4EC7-92BB-5FB646DE5B3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6712E6-6A53-4583-A52D-640AF68F65FC}"/>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4EB82C6-1907-47CA-9DB1-56F8CB844070}"/>
              </a:ext>
            </a:extLst>
          </p:cNvPr>
          <p:cNvGrpSpPr/>
          <p:nvPr/>
        </p:nvGrpSpPr>
        <p:grpSpPr>
          <a:xfrm>
            <a:off x="8691525" y="4593204"/>
            <a:ext cx="664803" cy="1146141"/>
            <a:chOff x="9277162" y="2195066"/>
            <a:chExt cx="1788767" cy="3083888"/>
          </a:xfrm>
        </p:grpSpPr>
        <p:cxnSp>
          <p:nvCxnSpPr>
            <p:cNvPr id="35" name="Straight Connector 34">
              <a:extLst>
                <a:ext uri="{FF2B5EF4-FFF2-40B4-BE49-F238E27FC236}">
                  <a16:creationId xmlns:a16="http://schemas.microsoft.com/office/drawing/2014/main" id="{7F60503D-8019-4973-A7EE-57E8F43CC3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A67D60E-8BD7-471C-83B1-B4EA9645CDA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FE7CF3C2-683B-4C9A-A786-18F7FC9E39F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6DC26216-DEB8-4032-A123-24079424426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050AAF20-0CD8-4DB8-92AB-E8DF89B02B9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0BD95C75-D392-4011-AB52-C88136B0C075}"/>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C2F8F02A-868F-4EA7-968A-274B4BCFCC8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7AF74794-D6F2-4CE7-82E4-97F6166263F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8AB163FE-EFF3-4411-B589-1395AF7F0CBA}"/>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Straight Connector 43">
              <a:extLst>
                <a:ext uri="{FF2B5EF4-FFF2-40B4-BE49-F238E27FC236}">
                  <a16:creationId xmlns:a16="http://schemas.microsoft.com/office/drawing/2014/main" id="{112BF859-2B5F-47D8-9C7C-E54D64FD2797}"/>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6026E9-1D67-4227-9411-44095F2A96D5}"/>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66AA4F-E978-463B-A9B6-885CB2DBF4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A28242-F1FE-45DB-9115-2B24A1E09DF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E0298-3FB0-4B90-9430-329097E594C3}"/>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4500EF-76D5-4458-850C-C4DFCE800723}"/>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97CE48-F803-40C4-8592-00223964BB2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35D5C19-015C-4803-BDA9-931B08831BF8}"/>
              </a:ext>
            </a:extLst>
          </p:cNvPr>
          <p:cNvGrpSpPr/>
          <p:nvPr/>
        </p:nvGrpSpPr>
        <p:grpSpPr>
          <a:xfrm>
            <a:off x="10322218" y="4597493"/>
            <a:ext cx="664803" cy="1146141"/>
            <a:chOff x="9277162" y="2195066"/>
            <a:chExt cx="1788767" cy="3083888"/>
          </a:xfrm>
        </p:grpSpPr>
        <p:cxnSp>
          <p:nvCxnSpPr>
            <p:cNvPr id="54" name="Straight Connector 53">
              <a:extLst>
                <a:ext uri="{FF2B5EF4-FFF2-40B4-BE49-F238E27FC236}">
                  <a16:creationId xmlns:a16="http://schemas.microsoft.com/office/drawing/2014/main" id="{7EFCC611-9588-4A35-889B-D7B68F32E1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6D3A630-313F-4480-B6D4-398872A87B23}"/>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A76D8FBC-4CD4-4D19-979C-B97DCDD8D6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679B8253-8266-441C-8069-F27F1DCBF4B9}"/>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CE705898-746C-40F5-B0ED-51C52B8C5A0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D8C1F5CB-EF8C-48BE-8EA0-589B9CAA052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475D0508-8E79-4D25-9FB7-DC3E2126F30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extLst>
                <a:ext uri="{FF2B5EF4-FFF2-40B4-BE49-F238E27FC236}">
                  <a16:creationId xmlns:a16="http://schemas.microsoft.com/office/drawing/2014/main" id="{DB06E439-6E24-47BE-89C1-13EA1E161935}"/>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extLst>
                <a:ext uri="{FF2B5EF4-FFF2-40B4-BE49-F238E27FC236}">
                  <a16:creationId xmlns:a16="http://schemas.microsoft.com/office/drawing/2014/main" id="{B05440DD-2EBF-443E-A3E1-F7F67EB82EB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Straight Connector 65">
              <a:extLst>
                <a:ext uri="{FF2B5EF4-FFF2-40B4-BE49-F238E27FC236}">
                  <a16:creationId xmlns:a16="http://schemas.microsoft.com/office/drawing/2014/main" id="{38D1267F-8B34-4516-9FBC-F5371FB4670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F8D9FE-6CC0-47B7-A476-42C76F130B0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4F6A71-9C55-4E76-AB9C-092129D4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86891C9-E9BD-4B77-9A07-CD73E3E26EF0}"/>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432C94-1E2A-4FC6-9487-D9D0499975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964F4C-6B62-4DD6-8ACA-40D788827FE7}"/>
              </a:ext>
            </a:extLst>
          </p:cNvPr>
          <p:cNvSpPr txBox="1"/>
          <p:nvPr/>
        </p:nvSpPr>
        <p:spPr>
          <a:xfrm>
            <a:off x="7037708" y="5946211"/>
            <a:ext cx="766618" cy="369332"/>
          </a:xfrm>
          <a:prstGeom prst="rect">
            <a:avLst/>
          </a:prstGeom>
          <a:noFill/>
        </p:spPr>
        <p:txBody>
          <a:bodyPr wrap="square">
            <a:spAutoFit/>
          </a:bodyPr>
          <a:lstStyle/>
          <a:p>
            <a:pPr algn="ctr"/>
            <a:r>
              <a:rPr lang="en-US" sz="1800" dirty="0"/>
              <a:t>t=1</a:t>
            </a:r>
            <a:endParaRPr lang="fr-FR" dirty="0"/>
          </a:p>
        </p:txBody>
      </p:sp>
      <p:sp>
        <p:nvSpPr>
          <p:cNvPr id="74" name="TextBox 73">
            <a:extLst>
              <a:ext uri="{FF2B5EF4-FFF2-40B4-BE49-F238E27FC236}">
                <a16:creationId xmlns:a16="http://schemas.microsoft.com/office/drawing/2014/main" id="{D9C5AB6D-E62B-4102-84F1-240338AF940F}"/>
              </a:ext>
            </a:extLst>
          </p:cNvPr>
          <p:cNvSpPr txBox="1"/>
          <p:nvPr/>
        </p:nvSpPr>
        <p:spPr>
          <a:xfrm>
            <a:off x="8717859" y="5946211"/>
            <a:ext cx="766618" cy="369332"/>
          </a:xfrm>
          <a:prstGeom prst="rect">
            <a:avLst/>
          </a:prstGeom>
          <a:noFill/>
        </p:spPr>
        <p:txBody>
          <a:bodyPr wrap="square">
            <a:spAutoFit/>
          </a:bodyPr>
          <a:lstStyle/>
          <a:p>
            <a:pPr algn="ctr"/>
            <a:r>
              <a:rPr lang="en-US" sz="1800" dirty="0"/>
              <a:t>t=2</a:t>
            </a:r>
            <a:endParaRPr lang="fr-FR" dirty="0"/>
          </a:p>
        </p:txBody>
      </p:sp>
      <p:sp>
        <p:nvSpPr>
          <p:cNvPr id="75" name="TextBox 74">
            <a:extLst>
              <a:ext uri="{FF2B5EF4-FFF2-40B4-BE49-F238E27FC236}">
                <a16:creationId xmlns:a16="http://schemas.microsoft.com/office/drawing/2014/main" id="{EA9971C2-8B03-49AB-8970-2B5EA9F9CCEC}"/>
              </a:ext>
            </a:extLst>
          </p:cNvPr>
          <p:cNvSpPr txBox="1"/>
          <p:nvPr/>
        </p:nvSpPr>
        <p:spPr>
          <a:xfrm>
            <a:off x="10348552" y="5946211"/>
            <a:ext cx="766618" cy="369332"/>
          </a:xfrm>
          <a:prstGeom prst="rect">
            <a:avLst/>
          </a:prstGeom>
          <a:noFill/>
        </p:spPr>
        <p:txBody>
          <a:bodyPr wrap="square">
            <a:spAutoFit/>
          </a:bodyPr>
          <a:lstStyle/>
          <a:p>
            <a:pPr algn="ctr"/>
            <a:r>
              <a:rPr lang="en-US" sz="1800" dirty="0"/>
              <a:t>t=3</a:t>
            </a:r>
            <a:endParaRPr lang="fr-FR" dirty="0"/>
          </a:p>
        </p:txBody>
      </p:sp>
      <p:sp>
        <p:nvSpPr>
          <p:cNvPr id="76" name="TextBox 75">
            <a:extLst>
              <a:ext uri="{FF2B5EF4-FFF2-40B4-BE49-F238E27FC236}">
                <a16:creationId xmlns:a16="http://schemas.microsoft.com/office/drawing/2014/main" id="{7F0F9875-1067-474E-A9AD-CB4184B3A02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159113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11" name="TextBox 10">
            <a:extLst>
              <a:ext uri="{FF2B5EF4-FFF2-40B4-BE49-F238E27FC236}">
                <a16:creationId xmlns:a16="http://schemas.microsoft.com/office/drawing/2014/main" id="{BC950978-137F-4B53-AB3D-70BB6F949EEF}"/>
              </a:ext>
            </a:extLst>
          </p:cNvPr>
          <p:cNvSpPr txBox="1"/>
          <p:nvPr/>
        </p:nvSpPr>
        <p:spPr>
          <a:xfrm>
            <a:off x="858981" y="2627471"/>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205329" y="3467470"/>
            <a:ext cx="3948561" cy="1734025"/>
          </a:xfrm>
          <a:prstGeom prst="rect">
            <a:avLst/>
          </a:prstGeom>
        </p:spPr>
      </p:pic>
      <p:sp>
        <p:nvSpPr>
          <p:cNvPr id="64" name="TextBox 63">
            <a:extLst>
              <a:ext uri="{FF2B5EF4-FFF2-40B4-BE49-F238E27FC236}">
                <a16:creationId xmlns:a16="http://schemas.microsoft.com/office/drawing/2014/main" id="{61DA5F55-99B1-4E1D-A5C1-C5BAA61B6051}"/>
              </a:ext>
            </a:extLst>
          </p:cNvPr>
          <p:cNvSpPr txBox="1"/>
          <p:nvPr/>
        </p:nvSpPr>
        <p:spPr>
          <a:xfrm>
            <a:off x="6471919" y="2627471"/>
            <a:ext cx="5188858" cy="2554545"/>
          </a:xfrm>
          <a:prstGeom prst="rect">
            <a:avLst/>
          </a:prstGeom>
          <a:noFill/>
        </p:spPr>
        <p:txBody>
          <a:bodyPr wrap="square" rtlCol="0">
            <a:spAutoFit/>
          </a:bodyPr>
          <a:lstStyle/>
          <a:p>
            <a:r>
              <a:rPr lang="en-US" sz="2000" dirty="0"/>
              <a:t>Retain the most information about the system</a:t>
            </a:r>
          </a:p>
          <a:p>
            <a:endParaRPr lang="en-US" sz="2000" dirty="0"/>
          </a:p>
          <a:p>
            <a:endParaRPr lang="en-US" sz="2000" dirty="0"/>
          </a:p>
          <a:p>
            <a:r>
              <a:rPr lang="en-US" sz="2000" dirty="0"/>
              <a:t>Fewer subjective decisions required</a:t>
            </a:r>
            <a:endParaRPr lang="en-US" sz="2000" b="1" dirty="0"/>
          </a:p>
          <a:p>
            <a:endParaRPr lang="en-US" sz="2000" dirty="0"/>
          </a:p>
          <a:p>
            <a:endParaRPr lang="en-US" sz="2000" dirty="0"/>
          </a:p>
          <a:p>
            <a:r>
              <a:rPr lang="en-US" sz="2000" dirty="0"/>
              <a:t>Harder to work with – few descriptive measures and models are available</a:t>
            </a:r>
            <a:endParaRPr lang="en-US" dirty="0"/>
          </a:p>
        </p:txBody>
      </p:sp>
      <p:sp>
        <p:nvSpPr>
          <p:cNvPr id="65" name="TextBox 64">
            <a:extLst>
              <a:ext uri="{FF2B5EF4-FFF2-40B4-BE49-F238E27FC236}">
                <a16:creationId xmlns:a16="http://schemas.microsoft.com/office/drawing/2014/main" id="{D947685B-3F51-48D1-9B2D-A7298BC6FA9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11807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64" name="TextBox 63">
            <a:extLst>
              <a:ext uri="{FF2B5EF4-FFF2-40B4-BE49-F238E27FC236}">
                <a16:creationId xmlns:a16="http://schemas.microsoft.com/office/drawing/2014/main" id="{61DA5F55-99B1-4E1D-A5C1-C5BAA61B6051}"/>
              </a:ext>
            </a:extLst>
          </p:cNvPr>
          <p:cNvSpPr txBox="1"/>
          <p:nvPr/>
        </p:nvSpPr>
        <p:spPr>
          <a:xfrm>
            <a:off x="6431244" y="2169341"/>
            <a:ext cx="5760755" cy="5324535"/>
          </a:xfrm>
          <a:prstGeom prst="rect">
            <a:avLst/>
          </a:prstGeom>
          <a:noFill/>
        </p:spPr>
        <p:txBody>
          <a:bodyPr wrap="square" rtlCol="0">
            <a:spAutoFit/>
          </a:bodyPr>
          <a:lstStyle/>
          <a:p>
            <a:r>
              <a:rPr lang="en-US" sz="2000" dirty="0"/>
              <a:t>Adopts same data structures and models as static networks</a:t>
            </a:r>
          </a:p>
          <a:p>
            <a:endParaRPr lang="en-US" sz="2000" dirty="0"/>
          </a:p>
          <a:p>
            <a:endParaRPr lang="en-US" sz="2000" dirty="0"/>
          </a:p>
          <a:p>
            <a:r>
              <a:rPr lang="en-US" sz="2000" dirty="0"/>
              <a:t>More statistical tools available</a:t>
            </a:r>
          </a:p>
          <a:p>
            <a:endParaRPr lang="en-US" sz="2000" dirty="0"/>
          </a:p>
          <a:p>
            <a:endParaRPr lang="en-US" sz="2000" dirty="0"/>
          </a:p>
          <a:p>
            <a:r>
              <a:rPr lang="en-US" sz="2000" dirty="0"/>
              <a:t>Need to decide how to aggregate the social data</a:t>
            </a:r>
          </a:p>
          <a:p>
            <a:endParaRPr lang="en-US" sz="2000" dirty="0"/>
          </a:p>
          <a:p>
            <a:pPr marL="342900" indent="-342900">
              <a:buFont typeface="Arial" panose="020B0604020202020204" pitchFamily="34" charset="0"/>
              <a:buChar char="•"/>
            </a:pPr>
            <a:r>
              <a:rPr lang="en-US" sz="2000" dirty="0"/>
              <a:t>Snapshots (single moment in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Aggregate over biologically justified timescales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Rolling windows (e.g. months 1-3, months 2-4 etc.)</a:t>
            </a:r>
          </a:p>
          <a:p>
            <a:endParaRPr lang="en-US" sz="2000" dirty="0"/>
          </a:p>
          <a:p>
            <a:endParaRPr lang="en-US" sz="2000" dirty="0"/>
          </a:p>
          <a:p>
            <a:endParaRPr lang="en-US" sz="2000" dirty="0"/>
          </a:p>
        </p:txBody>
      </p:sp>
      <p:sp>
        <p:nvSpPr>
          <p:cNvPr id="9" name="TextBox 8">
            <a:extLst>
              <a:ext uri="{FF2B5EF4-FFF2-40B4-BE49-F238E27FC236}">
                <a16:creationId xmlns:a16="http://schemas.microsoft.com/office/drawing/2014/main" id="{0E5AA9B9-692A-4A64-B6A1-C09252B66039}"/>
              </a:ext>
            </a:extLst>
          </p:cNvPr>
          <p:cNvSpPr txBox="1"/>
          <p:nvPr/>
        </p:nvSpPr>
        <p:spPr>
          <a:xfrm>
            <a:off x="517085" y="2627468"/>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grpSp>
        <p:nvGrpSpPr>
          <p:cNvPr id="10" name="Group 9">
            <a:extLst>
              <a:ext uri="{FF2B5EF4-FFF2-40B4-BE49-F238E27FC236}">
                <a16:creationId xmlns:a16="http://schemas.microsoft.com/office/drawing/2014/main" id="{72F26F8A-395F-46F9-88B8-D02DBC30F856}"/>
              </a:ext>
            </a:extLst>
          </p:cNvPr>
          <p:cNvGrpSpPr/>
          <p:nvPr/>
        </p:nvGrpSpPr>
        <p:grpSpPr>
          <a:xfrm>
            <a:off x="1247000" y="3641857"/>
            <a:ext cx="664803" cy="1146141"/>
            <a:chOff x="9277162" y="2195066"/>
            <a:chExt cx="1788767" cy="3083888"/>
          </a:xfrm>
        </p:grpSpPr>
        <p:cxnSp>
          <p:nvCxnSpPr>
            <p:cNvPr id="12" name="Straight Connector 11">
              <a:extLst>
                <a:ext uri="{FF2B5EF4-FFF2-40B4-BE49-F238E27FC236}">
                  <a16:creationId xmlns:a16="http://schemas.microsoft.com/office/drawing/2014/main" id="{3D739883-B0DA-430B-B625-F6A2C349C610}"/>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8DE2FFE-9CD5-4DE7-BCCF-5994D574F5EE}"/>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7FAABC9-3365-4419-A229-C4D49939607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128E225B-FBB2-4C81-A9C2-E16BC9DF6825}"/>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09FBD58B-12D9-4EE0-B944-F5D41060DE77}"/>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C3E1259-0980-4DDC-8579-F04E2F38916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5FE422A4-F460-4988-872F-C95EFC3DCA4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93F5559E-F136-40EF-8B97-51039B8AF7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1A072ED-2B5A-4F92-B0B5-C143C8835D28}"/>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Connector 21">
              <a:extLst>
                <a:ext uri="{FF2B5EF4-FFF2-40B4-BE49-F238E27FC236}">
                  <a16:creationId xmlns:a16="http://schemas.microsoft.com/office/drawing/2014/main" id="{23476BD8-9827-4D94-86AC-911BD10F2DC6}"/>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E3EC46-467C-4511-99C8-444242163DB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658316-D566-49DE-A89E-DBB495FC9164}"/>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152CC2-9693-466D-A156-E6F3DEB36D9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1A29E0-5A2D-4CEC-9C86-24823967A9F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E22C19-3682-443D-B07E-6BF234802CB2}"/>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E67281-B431-4DC3-82F6-3459953D25B3}"/>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51A442-98B0-424A-865B-EE0D9E4173E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81882D-B0EB-459E-92E2-F4E4CADBA6E5}"/>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D0ECF91-3B1B-418C-A7CB-1A0F2F8DB142}"/>
              </a:ext>
            </a:extLst>
          </p:cNvPr>
          <p:cNvGrpSpPr/>
          <p:nvPr/>
        </p:nvGrpSpPr>
        <p:grpSpPr>
          <a:xfrm>
            <a:off x="2863361" y="3641857"/>
            <a:ext cx="664803" cy="1146141"/>
            <a:chOff x="9277162" y="2195066"/>
            <a:chExt cx="1788767" cy="3083888"/>
          </a:xfrm>
        </p:grpSpPr>
        <p:cxnSp>
          <p:nvCxnSpPr>
            <p:cNvPr id="32" name="Straight Connector 31">
              <a:extLst>
                <a:ext uri="{FF2B5EF4-FFF2-40B4-BE49-F238E27FC236}">
                  <a16:creationId xmlns:a16="http://schemas.microsoft.com/office/drawing/2014/main" id="{65021AF8-6398-4AD9-9FBD-327456F914F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EBBFEF6-D775-4274-865D-D4B1FE4A46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8CBC7E4A-186A-4E3C-B1CC-1911231654F3}"/>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19E6E2CE-784B-446E-A718-CF76E7731AEB}"/>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F0F96A48-0883-4E22-91CD-EC5452D41F2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8C6B8453-F062-4D7B-8F99-7CF48C196E2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75762274-814B-46EF-8084-44F3C445749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38D57ABA-8CD6-4E3D-B753-CC8544D648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78FD00A4-B1A0-40C8-A8D5-6F735F6C768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Straight Connector 40">
              <a:extLst>
                <a:ext uri="{FF2B5EF4-FFF2-40B4-BE49-F238E27FC236}">
                  <a16:creationId xmlns:a16="http://schemas.microsoft.com/office/drawing/2014/main" id="{4FF8B753-B9F3-4950-8305-5176EAFB1918}"/>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307917-4DC8-4967-9EA9-271E49E99FD2}"/>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8DE4AC-CD84-4120-B322-782A41E7CF3C}"/>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56B42F-2823-407C-B2B6-39FC6F586CE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37C51A-4C3C-486E-8D1D-5FD0B2999DB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4056A9-7ADD-4101-81C9-FF4A08BF6E4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E82601-DD42-4877-8A02-F6E669BEEB7C}"/>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9133C60-5199-4F46-BA01-46CCE1DD3E3D}"/>
              </a:ext>
            </a:extLst>
          </p:cNvPr>
          <p:cNvGrpSpPr/>
          <p:nvPr/>
        </p:nvGrpSpPr>
        <p:grpSpPr>
          <a:xfrm>
            <a:off x="4494054" y="3646146"/>
            <a:ext cx="664803" cy="1146141"/>
            <a:chOff x="9277162" y="2195066"/>
            <a:chExt cx="1788767" cy="3083888"/>
          </a:xfrm>
        </p:grpSpPr>
        <p:cxnSp>
          <p:nvCxnSpPr>
            <p:cNvPr id="49" name="Straight Connector 48">
              <a:extLst>
                <a:ext uri="{FF2B5EF4-FFF2-40B4-BE49-F238E27FC236}">
                  <a16:creationId xmlns:a16="http://schemas.microsoft.com/office/drawing/2014/main" id="{F4928DEF-D64D-4009-81CA-FD5E7F7BDC2F}"/>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89BD6B1-0280-4B80-98D7-D91A7058D6CA}"/>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8C9B08B5-C839-4E24-A774-121C87E2938A}"/>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EB53F2C1-6FD7-4D8E-8430-B979ED33A7FA}"/>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extLst>
                <a:ext uri="{FF2B5EF4-FFF2-40B4-BE49-F238E27FC236}">
                  <a16:creationId xmlns:a16="http://schemas.microsoft.com/office/drawing/2014/main" id="{B8AB74DD-00CD-4028-9DDA-6B5ABDDFD33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BEE3371D-4758-4F9A-BBE7-A4BB0A623F8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09A42EB6-B613-4A8F-91DF-0FC7CBC8E05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8E4B8FB2-B723-4AF8-BF9D-926F70227BC0}"/>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1298C6E4-40D0-43B0-BD44-02729AE1281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Straight Connector 57">
              <a:extLst>
                <a:ext uri="{FF2B5EF4-FFF2-40B4-BE49-F238E27FC236}">
                  <a16:creationId xmlns:a16="http://schemas.microsoft.com/office/drawing/2014/main" id="{7B03D57E-95EE-40DE-86E4-7A0B6FF04DFE}"/>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1DBDD3-1AD8-4B48-A8CB-402290BD6D5D}"/>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AD3D39-33AA-4504-ACF9-4B87DD0A87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D1C79F-60EF-4474-A06B-36643AAD108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3FD79C-842A-4B8A-B1B9-CDD1F43B83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98B1213D-6794-4633-AB07-C161F0BDB0C7}"/>
              </a:ext>
            </a:extLst>
          </p:cNvPr>
          <p:cNvSpPr txBox="1"/>
          <p:nvPr/>
        </p:nvSpPr>
        <p:spPr>
          <a:xfrm>
            <a:off x="1209544" y="4994864"/>
            <a:ext cx="766618" cy="369332"/>
          </a:xfrm>
          <a:prstGeom prst="rect">
            <a:avLst/>
          </a:prstGeom>
          <a:noFill/>
        </p:spPr>
        <p:txBody>
          <a:bodyPr wrap="square">
            <a:spAutoFit/>
          </a:bodyPr>
          <a:lstStyle/>
          <a:p>
            <a:pPr algn="ctr"/>
            <a:r>
              <a:rPr lang="en-US" sz="1800" dirty="0"/>
              <a:t>t=1</a:t>
            </a:r>
            <a:endParaRPr lang="fr-FR" dirty="0"/>
          </a:p>
        </p:txBody>
      </p:sp>
      <p:sp>
        <p:nvSpPr>
          <p:cNvPr id="65" name="TextBox 64">
            <a:extLst>
              <a:ext uri="{FF2B5EF4-FFF2-40B4-BE49-F238E27FC236}">
                <a16:creationId xmlns:a16="http://schemas.microsoft.com/office/drawing/2014/main" id="{49500367-514B-43CB-841B-66288521579F}"/>
              </a:ext>
            </a:extLst>
          </p:cNvPr>
          <p:cNvSpPr txBox="1"/>
          <p:nvPr/>
        </p:nvSpPr>
        <p:spPr>
          <a:xfrm>
            <a:off x="2889695" y="4994864"/>
            <a:ext cx="766618" cy="369332"/>
          </a:xfrm>
          <a:prstGeom prst="rect">
            <a:avLst/>
          </a:prstGeom>
          <a:noFill/>
        </p:spPr>
        <p:txBody>
          <a:bodyPr wrap="square">
            <a:spAutoFit/>
          </a:bodyPr>
          <a:lstStyle/>
          <a:p>
            <a:pPr algn="ctr"/>
            <a:r>
              <a:rPr lang="en-US" sz="1800" dirty="0"/>
              <a:t>t=2</a:t>
            </a:r>
            <a:endParaRPr lang="fr-FR" dirty="0"/>
          </a:p>
        </p:txBody>
      </p:sp>
      <p:sp>
        <p:nvSpPr>
          <p:cNvPr id="66" name="TextBox 65">
            <a:extLst>
              <a:ext uri="{FF2B5EF4-FFF2-40B4-BE49-F238E27FC236}">
                <a16:creationId xmlns:a16="http://schemas.microsoft.com/office/drawing/2014/main" id="{36D46FDA-98DC-42D5-8404-4BE09E073A4E}"/>
              </a:ext>
            </a:extLst>
          </p:cNvPr>
          <p:cNvSpPr txBox="1"/>
          <p:nvPr/>
        </p:nvSpPr>
        <p:spPr>
          <a:xfrm>
            <a:off x="4520388" y="4994864"/>
            <a:ext cx="766618" cy="369332"/>
          </a:xfrm>
          <a:prstGeom prst="rect">
            <a:avLst/>
          </a:prstGeom>
          <a:noFill/>
        </p:spPr>
        <p:txBody>
          <a:bodyPr wrap="square">
            <a:spAutoFit/>
          </a:bodyPr>
          <a:lstStyle/>
          <a:p>
            <a:pPr algn="ctr"/>
            <a:r>
              <a:rPr lang="en-US" sz="1800" dirty="0"/>
              <a:t>t=3</a:t>
            </a:r>
            <a:endParaRPr lang="fr-FR" dirty="0"/>
          </a:p>
        </p:txBody>
      </p:sp>
      <p:sp>
        <p:nvSpPr>
          <p:cNvPr id="67" name="TextBox 66">
            <a:extLst>
              <a:ext uri="{FF2B5EF4-FFF2-40B4-BE49-F238E27FC236}">
                <a16:creationId xmlns:a16="http://schemas.microsoft.com/office/drawing/2014/main" id="{A5DA9537-80DF-42F6-A158-4334E7D382E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57442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49EAA419-6EE0-4C77-8653-602EB49A518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4" name="TextBox 3">
            <a:extLst>
              <a:ext uri="{FF2B5EF4-FFF2-40B4-BE49-F238E27FC236}">
                <a16:creationId xmlns:a16="http://schemas.microsoft.com/office/drawing/2014/main" id="{12DED257-607A-3785-BE8D-9F6261F8FAB4}"/>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6 </a:t>
            </a:r>
          </a:p>
        </p:txBody>
      </p:sp>
    </p:spTree>
    <p:extLst>
      <p:ext uri="{BB962C8B-B14F-4D97-AF65-F5344CB8AC3E}">
        <p14:creationId xmlns:p14="http://schemas.microsoft.com/office/powerpoint/2010/main" val="124947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b="1" dirty="0"/>
              <a:t>TODAY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06148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51E9893C-559C-6F71-1B44-2A8757169719}"/>
              </a:ext>
            </a:extLst>
          </p:cNvPr>
          <p:cNvSpPr txBox="1"/>
          <p:nvPr/>
        </p:nvSpPr>
        <p:spPr>
          <a:xfrm>
            <a:off x="182880" y="870857"/>
            <a:ext cx="11686903" cy="3785652"/>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The basics of network structure</a:t>
            </a:r>
            <a:endParaRPr lang="en-US" sz="2400" i="1" dirty="0"/>
          </a:p>
          <a:p>
            <a:pPr marL="457200" indent="-457200">
              <a:buAutoNum type="arabicPeriod"/>
            </a:pPr>
            <a:endParaRPr lang="en-US" sz="2400" i="1" dirty="0"/>
          </a:p>
          <a:p>
            <a:pPr marL="457200" indent="-457200">
              <a:buAutoNum type="arabicPeriod"/>
            </a:pPr>
            <a:r>
              <a:rPr lang="en-US" sz="2400" dirty="0"/>
              <a:t>Describing node-level or microscale structure of networks</a:t>
            </a:r>
          </a:p>
          <a:p>
            <a:pPr marL="457200" indent="-457200">
              <a:buAutoNum type="arabicPeriod"/>
            </a:pPr>
            <a:endParaRPr lang="en-US" sz="2400" dirty="0"/>
          </a:p>
          <a:p>
            <a:pPr marL="457200" indent="-457200">
              <a:buFontTx/>
              <a:buAutoNum type="arabicPeriod"/>
            </a:pPr>
            <a:r>
              <a:rPr lang="en-US" sz="2400" dirty="0"/>
              <a:t>Describing mesoscale structure of networks</a:t>
            </a:r>
          </a:p>
          <a:p>
            <a:pPr marL="457200" indent="-457200">
              <a:buFontTx/>
              <a:buAutoNum type="arabicPeriod"/>
            </a:pPr>
            <a:endParaRPr lang="en-US" sz="2400" dirty="0"/>
          </a:p>
          <a:p>
            <a:pPr marL="457200" indent="-457200">
              <a:buAutoNum type="arabicPeriod"/>
            </a:pPr>
            <a:r>
              <a:rPr lang="en-US" sz="2400" dirty="0"/>
              <a:t>Describing macroscale structure of networks</a:t>
            </a:r>
          </a:p>
          <a:p>
            <a:pPr marL="457200" indent="-457200">
              <a:buAutoNum type="arabicPeriod"/>
            </a:pPr>
            <a:endParaRPr lang="en-US" sz="2400" dirty="0"/>
          </a:p>
        </p:txBody>
      </p:sp>
    </p:spTree>
    <p:extLst>
      <p:ext uri="{BB962C8B-B14F-4D97-AF65-F5344CB8AC3E}">
        <p14:creationId xmlns:p14="http://schemas.microsoft.com/office/powerpoint/2010/main" val="4244014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4" name="TextBox 3">
            <a:extLst>
              <a:ext uri="{FF2B5EF4-FFF2-40B4-BE49-F238E27FC236}">
                <a16:creationId xmlns:a16="http://schemas.microsoft.com/office/drawing/2014/main" id="{7D6D968B-5E9A-B8CF-BAF4-BAD83DEF28AC}"/>
              </a:ext>
            </a:extLst>
          </p:cNvPr>
          <p:cNvSpPr txBox="1"/>
          <p:nvPr/>
        </p:nvSpPr>
        <p:spPr>
          <a:xfrm>
            <a:off x="421342" y="967850"/>
            <a:ext cx="6167716" cy="461665"/>
          </a:xfrm>
          <a:prstGeom prst="rect">
            <a:avLst/>
          </a:prstGeom>
          <a:noFill/>
        </p:spPr>
        <p:txBody>
          <a:bodyPr wrap="square">
            <a:spAutoFit/>
          </a:bodyPr>
          <a:lstStyle/>
          <a:p>
            <a:pPr marL="457200" indent="-457200">
              <a:buAutoNum type="arabicPeriod"/>
            </a:pPr>
            <a:r>
              <a:rPr lang="en-US" sz="2400" dirty="0"/>
              <a:t>The basics of network structure</a:t>
            </a:r>
            <a:endParaRPr lang="en-US" sz="2400" i="1" dirty="0"/>
          </a:p>
        </p:txBody>
      </p:sp>
      <p:pic>
        <p:nvPicPr>
          <p:cNvPr id="8" name="Picture 7" descr="Diagram, radar chart&#10;&#10;Description automatically generated">
            <a:extLst>
              <a:ext uri="{FF2B5EF4-FFF2-40B4-BE49-F238E27FC236}">
                <a16:creationId xmlns:a16="http://schemas.microsoft.com/office/drawing/2014/main" id="{39331F4E-71A0-E8A9-6A6E-745335212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17" y="1637180"/>
            <a:ext cx="8827994" cy="4626720"/>
          </a:xfrm>
          <a:prstGeom prst="rect">
            <a:avLst/>
          </a:prstGeom>
        </p:spPr>
      </p:pic>
    </p:spTree>
    <p:extLst>
      <p:ext uri="{BB962C8B-B14F-4D97-AF65-F5344CB8AC3E}">
        <p14:creationId xmlns:p14="http://schemas.microsoft.com/office/powerpoint/2010/main" val="1407382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4524315"/>
          </a:xfrm>
          <a:prstGeom prst="rect">
            <a:avLst/>
          </a:prstGeom>
          <a:noFill/>
        </p:spPr>
        <p:txBody>
          <a:bodyPr wrap="square" rtlCol="0">
            <a:spAutoFit/>
          </a:bodyPr>
          <a:lstStyle/>
          <a:p>
            <a:r>
              <a:rPr lang="en-US" sz="2000" dirty="0"/>
              <a:t>We can use network measures of network metrics to quantify an individual’s social network position. These measures are mainly:</a:t>
            </a:r>
          </a:p>
          <a:p>
            <a:endParaRPr lang="en-US" sz="2000" dirty="0"/>
          </a:p>
          <a:p>
            <a:endParaRPr lang="en-US" sz="2000" dirty="0"/>
          </a:p>
          <a:p>
            <a:r>
              <a:rPr lang="en-US" sz="2400" b="1" dirty="0"/>
              <a:t>CENTRALITY measures </a:t>
            </a:r>
            <a:r>
              <a:rPr lang="en-US" sz="2400" dirty="0"/>
              <a:t>that capture how “central” or influential an individual is in the network.</a:t>
            </a:r>
          </a:p>
          <a:p>
            <a:endParaRPr lang="en-US" sz="2000" b="1" dirty="0"/>
          </a:p>
          <a:p>
            <a:endParaRPr lang="en-US" sz="2000" b="1" dirty="0"/>
          </a:p>
          <a:p>
            <a:r>
              <a:rPr lang="en-CA" sz="2000" dirty="0"/>
              <a:t>However, there are other measures that capture other aspects of an individual’s social network position such as:</a:t>
            </a:r>
          </a:p>
          <a:p>
            <a:endParaRPr lang="en-CA" sz="2000" dirty="0"/>
          </a:p>
          <a:p>
            <a:r>
              <a:rPr lang="en-CA" sz="2000" b="1" dirty="0"/>
              <a:t>CLUSTERING COEFFICIENT</a:t>
            </a:r>
          </a:p>
          <a:p>
            <a:endParaRPr lang="en-CA" sz="2000" b="1" dirty="0"/>
          </a:p>
          <a:p>
            <a:r>
              <a:rPr lang="en-CA" sz="2000" b="1" dirty="0"/>
              <a:t>EDGE WEIGHT VARIANCE</a:t>
            </a:r>
          </a:p>
        </p:txBody>
      </p:sp>
      <p:sp>
        <p:nvSpPr>
          <p:cNvPr id="9" name="TextBox 8">
            <a:extLst>
              <a:ext uri="{FF2B5EF4-FFF2-40B4-BE49-F238E27FC236}">
                <a16:creationId xmlns:a16="http://schemas.microsoft.com/office/drawing/2014/main" id="{4835F1B3-5087-E101-253D-F6E1C7F90C33}"/>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41079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51352B72-DC23-4D03-C7E5-D6EB0430F29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26" name="TextBox 25">
            <a:extLst>
              <a:ext uri="{FF2B5EF4-FFF2-40B4-BE49-F238E27FC236}">
                <a16:creationId xmlns:a16="http://schemas.microsoft.com/office/drawing/2014/main" id="{8EABD5FF-4500-4F5A-AEE6-01912B0A041E}"/>
              </a:ext>
            </a:extLst>
          </p:cNvPr>
          <p:cNvSpPr txBox="1"/>
          <p:nvPr/>
        </p:nvSpPr>
        <p:spPr>
          <a:xfrm>
            <a:off x="1272988" y="4323046"/>
            <a:ext cx="7566211" cy="707886"/>
          </a:xfrm>
          <a:prstGeom prst="rect">
            <a:avLst/>
          </a:prstGeom>
          <a:noFill/>
        </p:spPr>
        <p:txBody>
          <a:bodyPr wrap="square" rtlCol="0">
            <a:spAutoFit/>
          </a:bodyPr>
          <a:lstStyle/>
          <a:p>
            <a:r>
              <a:rPr lang="en-US" sz="2000" dirty="0"/>
              <a:t>Degree can be standardized by dividing by the number of nodes minus one</a:t>
            </a:r>
          </a:p>
        </p:txBody>
      </p:sp>
    </p:spTree>
    <p:extLst>
      <p:ext uri="{BB962C8B-B14F-4D97-AF65-F5344CB8AC3E}">
        <p14:creationId xmlns:p14="http://schemas.microsoft.com/office/powerpoint/2010/main" val="370919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igraph::degree(network)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018C4CF-F187-52E5-4C9A-627DAB781FB0}"/>
              </a:ext>
            </a:extLst>
          </p:cNvPr>
          <p:cNvSpPr txBox="1"/>
          <p:nvPr/>
        </p:nvSpPr>
        <p:spPr>
          <a:xfrm>
            <a:off x="1398495" y="4371808"/>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6" name="TextBox 25">
            <a:extLst>
              <a:ext uri="{FF2B5EF4-FFF2-40B4-BE49-F238E27FC236}">
                <a16:creationId xmlns:a16="http://schemas.microsoft.com/office/drawing/2014/main" id="{0189CC13-9A60-915C-5786-B0593BF29546}"/>
              </a:ext>
            </a:extLst>
          </p:cNvPr>
          <p:cNvSpPr txBox="1"/>
          <p:nvPr/>
        </p:nvSpPr>
        <p:spPr>
          <a:xfrm>
            <a:off x="1398495" y="5591047"/>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igraph::strength(network)</a:t>
            </a:r>
            <a:endParaRPr lang="en-CA" b="1" dirty="0">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DF8B642-5C00-3FFF-CD8A-1A261B3C174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98517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Tree>
    <p:extLst>
      <p:ext uri="{BB962C8B-B14F-4D97-AF65-F5344CB8AC3E}">
        <p14:creationId xmlns:p14="http://schemas.microsoft.com/office/powerpoint/2010/main" val="2957604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015663"/>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084201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DEGREE is the number of connections a node has</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TextBox 2">
            <a:extLst>
              <a:ext uri="{FF2B5EF4-FFF2-40B4-BE49-F238E27FC236}">
                <a16:creationId xmlns:a16="http://schemas.microsoft.com/office/drawing/2014/main" id="{E018C4CF-F187-52E5-4C9A-627DAB781FB0}"/>
              </a:ext>
            </a:extLst>
          </p:cNvPr>
          <p:cNvSpPr txBox="1"/>
          <p:nvPr/>
        </p:nvSpPr>
        <p:spPr>
          <a:xfrm>
            <a:off x="1398495" y="3520159"/>
            <a:ext cx="656216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STRENGTH (WEIGHTED DEGREE) takes into account the weight of each edge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223F19CC-0561-4E40-A782-934CCE60419C}"/>
              </a:ext>
            </a:extLst>
          </p:cNvPr>
          <p:cNvSpPr txBox="1"/>
          <p:nvPr/>
        </p:nvSpPr>
        <p:spPr>
          <a:xfrm>
            <a:off x="1272988" y="4621400"/>
            <a:ext cx="7566211" cy="1631216"/>
          </a:xfrm>
          <a:prstGeom prst="rect">
            <a:avLst/>
          </a:prstGeom>
          <a:noFill/>
        </p:spPr>
        <p:txBody>
          <a:bodyPr wrap="square" rtlCol="0">
            <a:spAutoFit/>
          </a:bodyPr>
          <a:lstStyle/>
          <a:p>
            <a:r>
              <a:rPr lang="en-US" sz="2000" dirty="0"/>
              <a:t>Degree and strength are </a:t>
            </a:r>
            <a:r>
              <a:rPr lang="en-US" sz="2000" b="1" dirty="0"/>
              <a:t>LOCAL</a:t>
            </a:r>
            <a:r>
              <a:rPr lang="en-US" sz="2000" dirty="0"/>
              <a:t> measures of centrality that take into account only immediate </a:t>
            </a:r>
            <a:r>
              <a:rPr lang="en-US" sz="2000" dirty="0" err="1"/>
              <a:t>neighbours</a:t>
            </a:r>
            <a:endParaRPr lang="en-US" sz="2000" i="1" dirty="0"/>
          </a:p>
          <a:p>
            <a:endParaRPr lang="en-US" sz="2000" b="1" dirty="0"/>
          </a:p>
          <a:p>
            <a:r>
              <a:rPr lang="en-US" sz="2000" dirty="0"/>
              <a:t>In directed networks you can calculate separate “in-” and “out-” versions of the measures</a:t>
            </a:r>
          </a:p>
        </p:txBody>
      </p:sp>
      <p:sp>
        <p:nvSpPr>
          <p:cNvPr id="29" name="TextBox 28">
            <a:extLst>
              <a:ext uri="{FF2B5EF4-FFF2-40B4-BE49-F238E27FC236}">
                <a16:creationId xmlns:a16="http://schemas.microsoft.com/office/drawing/2014/main" id="{D137F0B9-9A12-E619-4C56-261476461F2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51456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70788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p:txBody>
      </p:sp>
      <p:sp>
        <p:nvSpPr>
          <p:cNvPr id="30" name="TextBox 29">
            <a:extLst>
              <a:ext uri="{FF2B5EF4-FFF2-40B4-BE49-F238E27FC236}">
                <a16:creationId xmlns:a16="http://schemas.microsoft.com/office/drawing/2014/main" id="{9F510F71-56A9-5F6F-912D-F34BEC6861E8}"/>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7957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4" name="TextBox 3">
            <a:extLst>
              <a:ext uri="{FF2B5EF4-FFF2-40B4-BE49-F238E27FC236}">
                <a16:creationId xmlns:a16="http://schemas.microsoft.com/office/drawing/2014/main" id="{B3076EF0-4785-71A9-7EBD-974C71E74011}"/>
              </a:ext>
            </a:extLst>
          </p:cNvPr>
          <p:cNvSpPr txBox="1"/>
          <p:nvPr/>
        </p:nvSpPr>
        <p:spPr>
          <a:xfrm>
            <a:off x="1398495" y="2801129"/>
            <a:ext cx="6562164"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EIGENVECTOR CENTRALITY</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D04E7D56-D7DC-D986-D9A1-470B7DA521F1}"/>
              </a:ext>
            </a:extLst>
          </p:cNvPr>
          <p:cNvGrpSpPr/>
          <p:nvPr/>
        </p:nvGrpSpPr>
        <p:grpSpPr>
          <a:xfrm>
            <a:off x="9345398" y="2850435"/>
            <a:ext cx="1788767" cy="3083888"/>
            <a:chOff x="9277162" y="2195066"/>
            <a:chExt cx="1788767" cy="3083888"/>
          </a:xfrm>
        </p:grpSpPr>
        <p:cxnSp>
          <p:nvCxnSpPr>
            <p:cNvPr id="17" name="Straight Connector 16">
              <a:extLst>
                <a:ext uri="{FF2B5EF4-FFF2-40B4-BE49-F238E27FC236}">
                  <a16:creationId xmlns:a16="http://schemas.microsoft.com/office/drawing/2014/main" id="{02E07F9A-9D02-E83C-086A-8916DD6F2077}"/>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D577FF-E53D-A7A7-704C-3DE3FDA5216D}"/>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C4C05B-3880-ADA0-1BF3-E19C2277DE8E}"/>
                </a:ext>
              </a:extLst>
            </p:cNvPr>
            <p:cNvCxnSpPr>
              <a:cxnSpLocks/>
            </p:cNvCxnSpPr>
            <p:nvPr/>
          </p:nvCxnSpPr>
          <p:spPr>
            <a:xfrm>
              <a:off x="9886533" y="2366704"/>
              <a:ext cx="664482" cy="163716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6A87E0-5842-3415-4E45-A441EDE25105}"/>
                </a:ext>
              </a:extLst>
            </p:cNvPr>
            <p:cNvCxnSpPr>
              <a:cxnSpLocks/>
            </p:cNvCxnSpPr>
            <p:nvPr/>
          </p:nvCxnSpPr>
          <p:spPr>
            <a:xfrm>
              <a:off x="9448800" y="3146585"/>
              <a:ext cx="136262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EF180D-47E8-E492-FB40-BDFC48FF9A91}"/>
                </a:ext>
              </a:extLst>
            </p:cNvPr>
            <p:cNvCxnSpPr>
              <a:cxnSpLocks/>
            </p:cNvCxnSpPr>
            <p:nvPr/>
          </p:nvCxnSpPr>
          <p:spPr>
            <a:xfrm>
              <a:off x="10634509" y="2381719"/>
              <a:ext cx="259782" cy="7831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1847A-EB3F-0BAA-2A56-C4F3C810D348}"/>
                </a:ext>
              </a:extLst>
            </p:cNvPr>
            <p:cNvCxnSpPr>
              <a:cxnSpLocks/>
            </p:cNvCxnSpPr>
            <p:nvPr/>
          </p:nvCxnSpPr>
          <p:spPr>
            <a:xfrm>
              <a:off x="9448800" y="3164870"/>
              <a:ext cx="491968" cy="6068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FBB206-775E-14C5-7023-2C20316D545F}"/>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E0D5EB-BD57-2364-E8BA-3DD4C462DC57}"/>
                </a:ext>
              </a:extLst>
            </p:cNvPr>
            <p:cNvCxnSpPr>
              <a:cxnSpLocks/>
            </p:cNvCxnSpPr>
            <p:nvPr/>
          </p:nvCxnSpPr>
          <p:spPr>
            <a:xfrm>
              <a:off x="9958475" y="3748551"/>
              <a:ext cx="592540" cy="2553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1D9F64-8830-0E81-F709-977ED9281141}"/>
                </a:ext>
              </a:extLst>
            </p:cNvPr>
            <p:cNvCxnSpPr>
              <a:cxnSpLocks/>
            </p:cNvCxnSpPr>
            <p:nvPr/>
          </p:nvCxnSpPr>
          <p:spPr>
            <a:xfrm flipV="1">
              <a:off x="9969302" y="4003871"/>
              <a:ext cx="581713" cy="3530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F1845-AF26-F5BA-19D2-A679867E5E11}"/>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1EB851C-3E7D-099B-32B3-7B33F112887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98EA261-0A59-4630-7B1C-1C976E069371}"/>
                </a:ext>
              </a:extLst>
            </p:cNvPr>
            <p:cNvSpPr/>
            <p:nvPr/>
          </p:nvSpPr>
          <p:spPr>
            <a:xfrm>
              <a:off x="9277162" y="29772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AFB42A6C-03C0-AA1C-C62E-6B3AED84CFAD}"/>
                </a:ext>
              </a:extLst>
            </p:cNvPr>
            <p:cNvSpPr/>
            <p:nvPr/>
          </p:nvSpPr>
          <p:spPr>
            <a:xfrm>
              <a:off x="10379377" y="3832233"/>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2BE72F75-7959-2807-40C0-5F21E37DC179}"/>
                </a:ext>
              </a:extLst>
            </p:cNvPr>
            <p:cNvSpPr/>
            <p:nvPr/>
          </p:nvSpPr>
          <p:spPr>
            <a:xfrm>
              <a:off x="10462871" y="2195066"/>
              <a:ext cx="343276" cy="3432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39FE2637-7293-1957-87D6-E509BD9D103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3CF9B874-540A-20AD-9689-04ED1F20E11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3A4AC467-F844-0494-082A-A4C5C75C114E}"/>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4743466-095D-86D0-ECB2-B0ED7F2A8526}"/>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B906313-B0DA-81ED-D786-BD870FE0BF5C}"/>
              </a:ext>
            </a:extLst>
          </p:cNvPr>
          <p:cNvSpPr txBox="1"/>
          <p:nvPr/>
        </p:nvSpPr>
        <p:spPr>
          <a:xfrm>
            <a:off x="1398495" y="3632635"/>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eigen_centrality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43723E7-27E3-5E06-14F4-C497C596D117}"/>
              </a:ext>
            </a:extLst>
          </p:cNvPr>
          <p:cNvSpPr txBox="1"/>
          <p:nvPr/>
        </p:nvSpPr>
        <p:spPr>
          <a:xfrm>
            <a:off x="1398495" y="6057174"/>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a:t>
            </a:r>
            <a:r>
              <a:rPr lang="en-US" b="1" dirty="0" err="1">
                <a:latin typeface="Courier New" panose="02070309020205020404" pitchFamily="49" charset="0"/>
                <a:cs typeface="Courier New" panose="02070309020205020404" pitchFamily="49" charset="0"/>
              </a:rPr>
              <a:t>page_rank</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36569BC6-B4E3-04F6-95AF-7627E3CF926F}"/>
              </a:ext>
            </a:extLst>
          </p:cNvPr>
          <p:cNvSpPr txBox="1"/>
          <p:nvPr/>
        </p:nvSpPr>
        <p:spPr>
          <a:xfrm>
            <a:off x="1272988" y="4323046"/>
            <a:ext cx="7566211" cy="1631216"/>
          </a:xfrm>
          <a:prstGeom prst="rect">
            <a:avLst/>
          </a:prstGeom>
          <a:noFill/>
        </p:spPr>
        <p:txBody>
          <a:bodyPr wrap="square" rtlCol="0">
            <a:spAutoFit/>
          </a:bodyPr>
          <a:lstStyle/>
          <a:p>
            <a:r>
              <a:rPr lang="en-US" sz="2000" dirty="0"/>
              <a:t>Eigenvector centrality take into account a wider </a:t>
            </a:r>
            <a:r>
              <a:rPr lang="en-US" sz="2000" dirty="0" err="1"/>
              <a:t>neighbourhood</a:t>
            </a:r>
            <a:r>
              <a:rPr lang="en-US" sz="2000" dirty="0"/>
              <a:t> when measuring an individual’s centrality</a:t>
            </a:r>
          </a:p>
          <a:p>
            <a:endParaRPr lang="en-US" sz="2000" dirty="0"/>
          </a:p>
          <a:p>
            <a:r>
              <a:rPr lang="en-US" sz="2000" dirty="0"/>
              <a:t>There are additional, slightly modified variations of eigenvector centrality</a:t>
            </a:r>
          </a:p>
        </p:txBody>
      </p:sp>
      <p:sp>
        <p:nvSpPr>
          <p:cNvPr id="26" name="TextBox 25">
            <a:extLst>
              <a:ext uri="{FF2B5EF4-FFF2-40B4-BE49-F238E27FC236}">
                <a16:creationId xmlns:a16="http://schemas.microsoft.com/office/drawing/2014/main" id="{E6FDBF7D-8942-DF93-2A98-3738B0961B16}"/>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101867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A7E35676-CE98-5D11-9623-34ED89E823A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817201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398495" y="3982259"/>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igraph::betweenness(network)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8" name="Speech Bubble: Oval 27">
            <a:extLst>
              <a:ext uri="{FF2B5EF4-FFF2-40B4-BE49-F238E27FC236}">
                <a16:creationId xmlns:a16="http://schemas.microsoft.com/office/drawing/2014/main" id="{E23158A1-395C-BFDD-F8FE-1F01A4E5CE20}"/>
              </a:ext>
            </a:extLst>
          </p:cNvPr>
          <p:cNvSpPr/>
          <p:nvPr/>
        </p:nvSpPr>
        <p:spPr>
          <a:xfrm>
            <a:off x="7914526" y="692242"/>
            <a:ext cx="4074274" cy="1766086"/>
          </a:xfrm>
          <a:prstGeom prst="wedgeEllipseCallout">
            <a:avLst>
              <a:gd name="adj1" fmla="val -46193"/>
              <a:gd name="adj2" fmla="val 5883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939CEE59-160C-78BA-5999-EA0297A736CE}"/>
              </a:ext>
            </a:extLst>
          </p:cNvPr>
          <p:cNvSpPr txBox="1"/>
          <p:nvPr/>
        </p:nvSpPr>
        <p:spPr>
          <a:xfrm>
            <a:off x="8478711" y="1238412"/>
            <a:ext cx="3140363" cy="646331"/>
          </a:xfrm>
          <a:prstGeom prst="rect">
            <a:avLst/>
          </a:prstGeom>
          <a:noFill/>
        </p:spPr>
        <p:txBody>
          <a:bodyPr wrap="square" rtlCol="0">
            <a:spAutoFit/>
          </a:bodyPr>
          <a:lstStyle/>
          <a:p>
            <a:r>
              <a:rPr lang="en-US" b="1" dirty="0"/>
              <a:t>Edges can have betweenness centrality scores too!</a:t>
            </a:r>
            <a:endParaRPr lang="en-CA" b="1" dirty="0"/>
          </a:p>
        </p:txBody>
      </p:sp>
      <p:sp>
        <p:nvSpPr>
          <p:cNvPr id="30" name="TextBox 29">
            <a:extLst>
              <a:ext uri="{FF2B5EF4-FFF2-40B4-BE49-F238E27FC236}">
                <a16:creationId xmlns:a16="http://schemas.microsoft.com/office/drawing/2014/main" id="{F6DF94C8-D080-5397-0158-4B0525A2F589}"/>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ABB8659-2C43-4877-9A21-B430C78598EF}"/>
                  </a:ext>
                </a:extLst>
              </p:cNvPr>
              <p:cNvSpPr txBox="1"/>
              <p:nvPr/>
            </p:nvSpPr>
            <p:spPr>
              <a:xfrm>
                <a:off x="1272988" y="4658344"/>
                <a:ext cx="7566211" cy="1358705"/>
              </a:xfrm>
              <a:prstGeom prst="rect">
                <a:avLst/>
              </a:prstGeom>
              <a:noFill/>
            </p:spPr>
            <p:txBody>
              <a:bodyPr wrap="square" rtlCol="0">
                <a:spAutoFit/>
              </a:bodyPr>
              <a:lstStyle/>
              <a:p>
                <a:r>
                  <a:rPr lang="en-US" sz="2000" dirty="0"/>
                  <a:t>Betweenness can be standardized by using the correction factor:</a:t>
                </a:r>
              </a:p>
              <a:p>
                <a:endParaRPr lang="en-US" sz="2000" dirty="0"/>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𝑁𝑢𝑚𝑏𝑒𝑟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den>
                      </m:f>
                    </m:oMath>
                  </m:oMathPara>
                </a14:m>
                <a:endParaRPr lang="en-US" sz="2000" dirty="0"/>
              </a:p>
            </p:txBody>
          </p:sp>
        </mc:Choice>
        <mc:Fallback xmlns="">
          <p:sp>
            <p:nvSpPr>
              <p:cNvPr id="31" name="TextBox 30">
                <a:extLst>
                  <a:ext uri="{FF2B5EF4-FFF2-40B4-BE49-F238E27FC236}">
                    <a16:creationId xmlns:a16="http://schemas.microsoft.com/office/drawing/2014/main" id="{CABB8659-2C43-4877-9A21-B430C78598EF}"/>
                  </a:ext>
                </a:extLst>
              </p:cNvPr>
              <p:cNvSpPr txBox="1">
                <a:spLocks noRot="1" noChangeAspect="1" noMove="1" noResize="1" noEditPoints="1" noAdjustHandles="1" noChangeArrowheads="1" noChangeShapeType="1" noTextEdit="1"/>
              </p:cNvSpPr>
              <p:nvPr/>
            </p:nvSpPr>
            <p:spPr>
              <a:xfrm>
                <a:off x="1272988" y="4658344"/>
                <a:ext cx="7566211" cy="1358705"/>
              </a:xfrm>
              <a:prstGeom prst="rect">
                <a:avLst/>
              </a:prstGeom>
              <a:blipFill>
                <a:blip r:embed="rId2"/>
                <a:stretch>
                  <a:fillRect l="-886" t="-2242"/>
                </a:stretch>
              </a:blipFill>
            </p:spPr>
            <p:txBody>
              <a:bodyPr/>
              <a:lstStyle/>
              <a:p>
                <a:r>
                  <a:rPr lang="fr-FR">
                    <a:noFill/>
                  </a:rPr>
                  <a:t> </a:t>
                </a:r>
              </a:p>
            </p:txBody>
          </p:sp>
        </mc:Fallback>
      </mc:AlternateContent>
    </p:spTree>
    <p:extLst>
      <p:ext uri="{BB962C8B-B14F-4D97-AF65-F5344CB8AC3E}">
        <p14:creationId xmlns:p14="http://schemas.microsoft.com/office/powerpoint/2010/main" val="572507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2E2DBCF9-CA16-CBF5-8EFF-02B291549078}"/>
              </a:ext>
            </a:extLst>
          </p:cNvPr>
          <p:cNvSpPr txBox="1"/>
          <p:nvPr/>
        </p:nvSpPr>
        <p:spPr>
          <a:xfrm>
            <a:off x="1506072" y="5004236"/>
            <a:ext cx="6562164" cy="369332"/>
          </a:xfrm>
          <a:prstGeom prst="rect">
            <a:avLst/>
          </a:prstGeom>
          <a:solidFill>
            <a:schemeClr val="bg1">
              <a:lumMod val="95000"/>
            </a:schemeClr>
          </a:solidFill>
        </p:spPr>
        <p:txBody>
          <a:bodyPr wrap="square" rtlCol="0">
            <a:spAutoFit/>
          </a:bodyPr>
          <a:lstStyle/>
          <a:p>
            <a:r>
              <a:rPr lang="en-US" b="1" dirty="0">
                <a:latin typeface="Courier New" panose="02070309020205020404" pitchFamily="49" charset="0"/>
                <a:cs typeface="Courier New" panose="02070309020205020404" pitchFamily="49" charset="0"/>
              </a:rPr>
              <a:t>igraph::closeness(network)</a:t>
            </a:r>
            <a:endParaRPr lang="en-CA" b="1" dirty="0">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FFF76D18-FF95-05AE-8C57-9297D52E091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85197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30" name="TextBox 29">
            <a:extLst>
              <a:ext uri="{FF2B5EF4-FFF2-40B4-BE49-F238E27FC236}">
                <a16:creationId xmlns:a16="http://schemas.microsoft.com/office/drawing/2014/main" id="{F2B9ACB7-D74D-669B-4B14-F1C571DA11EF}"/>
              </a:ext>
            </a:extLst>
          </p:cNvPr>
          <p:cNvSpPr txBox="1"/>
          <p:nvPr/>
        </p:nvSpPr>
        <p:spPr>
          <a:xfrm>
            <a:off x="1272988" y="5083215"/>
            <a:ext cx="7566211" cy="1015663"/>
          </a:xfrm>
          <a:prstGeom prst="rect">
            <a:avLst/>
          </a:prstGeom>
          <a:noFill/>
        </p:spPr>
        <p:txBody>
          <a:bodyPr wrap="square" rtlCol="0">
            <a:spAutoFit/>
          </a:bodyPr>
          <a:lstStyle/>
          <a:p>
            <a:r>
              <a:rPr lang="en-US" sz="2000" dirty="0"/>
              <a:t>Betweenness and closeness are </a:t>
            </a:r>
            <a:r>
              <a:rPr lang="en-US" sz="2000" b="1" dirty="0"/>
              <a:t>GLOBAL</a:t>
            </a:r>
            <a:r>
              <a:rPr lang="en-US" sz="2000" dirty="0"/>
              <a:t> measures of centrality that take into account only immediate </a:t>
            </a:r>
            <a:r>
              <a:rPr lang="en-US" sz="2000" dirty="0" err="1"/>
              <a:t>neighbours</a:t>
            </a:r>
            <a:endParaRPr lang="en-US" sz="2000" i="1" dirty="0"/>
          </a:p>
          <a:p>
            <a:endParaRPr lang="en-US" sz="2000" b="1" dirty="0"/>
          </a:p>
        </p:txBody>
      </p:sp>
      <p:sp>
        <p:nvSpPr>
          <p:cNvPr id="31" name="TextBox 30">
            <a:extLst>
              <a:ext uri="{FF2B5EF4-FFF2-40B4-BE49-F238E27FC236}">
                <a16:creationId xmlns:a16="http://schemas.microsoft.com/office/drawing/2014/main" id="{94FB090D-BD66-3AE4-C1A6-DC507DC6E8EB}"/>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4138300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i="1" dirty="0"/>
              <a:t>An important note on calculating betweenness and closeness in igraph</a:t>
            </a:r>
          </a:p>
          <a:p>
            <a:endParaRPr lang="en-US" sz="2000" i="1" dirty="0"/>
          </a:p>
          <a:p>
            <a:r>
              <a:rPr lang="en-US" sz="2000" dirty="0">
                <a:hlinkClick r:id="rId2"/>
              </a:rPr>
              <a:t>https://twitter.com/mattjsilk/status/997029135548669957</a:t>
            </a:r>
            <a:endParaRPr lang="en-US" sz="2000" dirty="0"/>
          </a:p>
        </p:txBody>
      </p:sp>
      <p:pic>
        <p:nvPicPr>
          <p:cNvPr id="5" name="Picture 4" descr="A picture containing accessory&#10;&#10;Description automatically generated">
            <a:extLst>
              <a:ext uri="{FF2B5EF4-FFF2-40B4-BE49-F238E27FC236}">
                <a16:creationId xmlns:a16="http://schemas.microsoft.com/office/drawing/2014/main" id="{731BEBD2-C181-F859-80A1-F7969700D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484" y="3000524"/>
            <a:ext cx="3873315" cy="2306581"/>
          </a:xfrm>
          <a:prstGeom prst="rect">
            <a:avLst/>
          </a:prstGeom>
        </p:spPr>
      </p:pic>
      <p:pic>
        <p:nvPicPr>
          <p:cNvPr id="9" name="Picture 8">
            <a:extLst>
              <a:ext uri="{FF2B5EF4-FFF2-40B4-BE49-F238E27FC236}">
                <a16:creationId xmlns:a16="http://schemas.microsoft.com/office/drawing/2014/main" id="{003C67BD-0905-326C-71A5-8F5910B41145}"/>
              </a:ext>
            </a:extLst>
          </p:cNvPr>
          <p:cNvPicPr>
            <a:picLocks noChangeAspect="1"/>
          </p:cNvPicPr>
          <p:nvPr/>
        </p:nvPicPr>
        <p:blipFill rotWithShape="1">
          <a:blip r:embed="rId4">
            <a:extLst>
              <a:ext uri="{28A0092B-C50C-407E-A947-70E740481C1C}">
                <a14:useLocalDpi xmlns:a14="http://schemas.microsoft.com/office/drawing/2010/main" val="0"/>
              </a:ext>
            </a:extLst>
          </a:blip>
          <a:srcRect l="810" t="40098" r="882"/>
          <a:stretch/>
        </p:blipFill>
        <p:spPr>
          <a:xfrm>
            <a:off x="909917" y="5443108"/>
            <a:ext cx="6234954" cy="376681"/>
          </a:xfrm>
          <a:prstGeom prst="rect">
            <a:avLst/>
          </a:prstGeom>
        </p:spPr>
      </p:pic>
      <p:sp>
        <p:nvSpPr>
          <p:cNvPr id="10" name="TextBox 9">
            <a:extLst>
              <a:ext uri="{FF2B5EF4-FFF2-40B4-BE49-F238E27FC236}">
                <a16:creationId xmlns:a16="http://schemas.microsoft.com/office/drawing/2014/main" id="{EF992C2A-7D41-DE30-E62F-2EC0F9FF7CBA}"/>
              </a:ext>
            </a:extLst>
          </p:cNvPr>
          <p:cNvSpPr txBox="1"/>
          <p:nvPr/>
        </p:nvSpPr>
        <p:spPr>
          <a:xfrm>
            <a:off x="3025590" y="5131404"/>
            <a:ext cx="439270" cy="369332"/>
          </a:xfrm>
          <a:prstGeom prst="rect">
            <a:avLst/>
          </a:prstGeom>
          <a:noFill/>
        </p:spPr>
        <p:txBody>
          <a:bodyPr wrap="square" rtlCol="0">
            <a:spAutoFit/>
          </a:bodyPr>
          <a:lstStyle/>
          <a:p>
            <a:r>
              <a:rPr lang="en-US" b="1" dirty="0">
                <a:solidFill>
                  <a:srgbClr val="FF0000"/>
                </a:solidFill>
              </a:rPr>
              <a:t>7</a:t>
            </a:r>
            <a:endParaRPr lang="en-CA" b="1" dirty="0">
              <a:solidFill>
                <a:srgbClr val="FF0000"/>
              </a:solidFill>
            </a:endParaRPr>
          </a:p>
        </p:txBody>
      </p:sp>
      <p:sp>
        <p:nvSpPr>
          <p:cNvPr id="11" name="TextBox 10">
            <a:extLst>
              <a:ext uri="{FF2B5EF4-FFF2-40B4-BE49-F238E27FC236}">
                <a16:creationId xmlns:a16="http://schemas.microsoft.com/office/drawing/2014/main" id="{A64DCF96-2646-9E69-2E9E-2EC386C7E023}"/>
              </a:ext>
            </a:extLst>
          </p:cNvPr>
          <p:cNvSpPr txBox="1"/>
          <p:nvPr/>
        </p:nvSpPr>
        <p:spPr>
          <a:xfrm>
            <a:off x="3348320" y="5140369"/>
            <a:ext cx="439270" cy="369332"/>
          </a:xfrm>
          <a:prstGeom prst="rect">
            <a:avLst/>
          </a:prstGeom>
          <a:noFill/>
        </p:spPr>
        <p:txBody>
          <a:bodyPr wrap="square" rtlCol="0">
            <a:spAutoFit/>
          </a:bodyPr>
          <a:lstStyle/>
          <a:p>
            <a:r>
              <a:rPr lang="en-US" b="1" dirty="0">
                <a:solidFill>
                  <a:srgbClr val="FF0000"/>
                </a:solidFill>
              </a:rPr>
              <a:t>8</a:t>
            </a:r>
            <a:endParaRPr lang="en-CA" b="1" dirty="0">
              <a:solidFill>
                <a:srgbClr val="FF0000"/>
              </a:solidFill>
            </a:endParaRPr>
          </a:p>
        </p:txBody>
      </p:sp>
      <p:sp>
        <p:nvSpPr>
          <p:cNvPr id="12" name="TextBox 11">
            <a:extLst>
              <a:ext uri="{FF2B5EF4-FFF2-40B4-BE49-F238E27FC236}">
                <a16:creationId xmlns:a16="http://schemas.microsoft.com/office/drawing/2014/main" id="{7D1416DE-03E7-CE8E-9692-EA288E29E282}"/>
              </a:ext>
            </a:extLst>
          </p:cNvPr>
          <p:cNvSpPr txBox="1"/>
          <p:nvPr/>
        </p:nvSpPr>
        <p:spPr>
          <a:xfrm>
            <a:off x="7539318" y="2905349"/>
            <a:ext cx="4258235" cy="3139321"/>
          </a:xfrm>
          <a:prstGeom prst="rect">
            <a:avLst/>
          </a:prstGeom>
          <a:noFill/>
        </p:spPr>
        <p:txBody>
          <a:bodyPr wrap="square" rtlCol="0">
            <a:spAutoFit/>
          </a:bodyPr>
          <a:lstStyle/>
          <a:p>
            <a:r>
              <a:rPr lang="en-US" dirty="0"/>
              <a:t>By default in shortest paths calculations igraph treats edge weights as costs</a:t>
            </a:r>
          </a:p>
          <a:p>
            <a:endParaRPr lang="en-US" dirty="0"/>
          </a:p>
          <a:p>
            <a:endParaRPr lang="en-US" dirty="0"/>
          </a:p>
          <a:p>
            <a:r>
              <a:rPr lang="en-US" dirty="0"/>
              <a:t>This is not a sensible option for most social networks</a:t>
            </a:r>
          </a:p>
          <a:p>
            <a:endParaRPr lang="en-US" dirty="0"/>
          </a:p>
          <a:p>
            <a:endParaRPr lang="en-US" dirty="0"/>
          </a:p>
          <a:p>
            <a:r>
              <a:rPr lang="en-US" dirty="0"/>
              <a:t>So we </a:t>
            </a:r>
            <a:r>
              <a:rPr lang="en-US" b="1" dirty="0"/>
              <a:t>MUST</a:t>
            </a:r>
            <a:r>
              <a:rPr lang="en-US" dirty="0"/>
              <a:t> manually specify edge weights in the calculation or use </a:t>
            </a:r>
            <a:r>
              <a:rPr lang="en-US" b="1" i="1" dirty="0" err="1"/>
              <a:t>tnet</a:t>
            </a:r>
            <a:r>
              <a:rPr lang="en-US" dirty="0"/>
              <a:t> (where this is done automatically)</a:t>
            </a:r>
            <a:endParaRPr lang="en-CA" dirty="0"/>
          </a:p>
        </p:txBody>
      </p:sp>
      <p:sp>
        <p:nvSpPr>
          <p:cNvPr id="13" name="TextBox 12">
            <a:extLst>
              <a:ext uri="{FF2B5EF4-FFF2-40B4-BE49-F238E27FC236}">
                <a16:creationId xmlns:a16="http://schemas.microsoft.com/office/drawing/2014/main" id="{2460A891-95D0-5702-157A-CD459FF42FF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153548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169551"/>
          </a:xfrm>
          <a:prstGeom prst="rect">
            <a:avLst/>
          </a:prstGeom>
          <a:noFill/>
        </p:spPr>
        <p:txBody>
          <a:bodyPr wrap="square" rtlCol="0">
            <a:spAutoFit/>
          </a:bodyPr>
          <a:lstStyle/>
          <a:p>
            <a:r>
              <a:rPr lang="en-US" sz="2000" dirty="0"/>
              <a:t>There are </a:t>
            </a:r>
            <a:r>
              <a:rPr lang="en-US" sz="3000" dirty="0"/>
              <a:t>MANY</a:t>
            </a:r>
            <a:r>
              <a:rPr lang="en-US" sz="2000" dirty="0"/>
              <a:t> </a:t>
            </a:r>
            <a:r>
              <a:rPr lang="en-US" sz="2400" b="1" dirty="0"/>
              <a:t>CENTRALITY measures</a:t>
            </a:r>
          </a:p>
          <a:p>
            <a:r>
              <a:rPr lang="en-US" sz="2000" i="1" dirty="0"/>
              <a:t>We will introduce some here but it is not an exhaustive list</a:t>
            </a:r>
          </a:p>
          <a:p>
            <a:endParaRPr lang="en-US" sz="2000" b="1" dirty="0"/>
          </a:p>
        </p:txBody>
      </p:sp>
      <p:sp>
        <p:nvSpPr>
          <p:cNvPr id="3" name="TextBox 2">
            <a:extLst>
              <a:ext uri="{FF2B5EF4-FFF2-40B4-BE49-F238E27FC236}">
                <a16:creationId xmlns:a16="http://schemas.microsoft.com/office/drawing/2014/main" id="{9CCC1B41-FCBE-A6CC-6895-A43659176782}"/>
              </a:ext>
            </a:extLst>
          </p:cNvPr>
          <p:cNvSpPr txBox="1"/>
          <p:nvPr/>
        </p:nvSpPr>
        <p:spPr>
          <a:xfrm>
            <a:off x="1398494" y="280112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BETWEENNESS measures how many shortest paths an individual lies on</a:t>
            </a:r>
            <a:endParaRPr lang="en-CA" sz="2400" dirty="0">
              <a:solidFill>
                <a:schemeClr val="accent5">
                  <a:lumMod val="20000"/>
                  <a:lumOff val="80000"/>
                </a:schemeClr>
              </a:solidFill>
            </a:endParaRPr>
          </a:p>
        </p:txBody>
      </p:sp>
      <p:grpSp>
        <p:nvGrpSpPr>
          <p:cNvPr id="5" name="Group 4">
            <a:extLst>
              <a:ext uri="{FF2B5EF4-FFF2-40B4-BE49-F238E27FC236}">
                <a16:creationId xmlns:a16="http://schemas.microsoft.com/office/drawing/2014/main" id="{B04FAA8B-249F-D495-A1A4-7F0FA77DE1CC}"/>
              </a:ext>
            </a:extLst>
          </p:cNvPr>
          <p:cNvGrpSpPr/>
          <p:nvPr/>
        </p:nvGrpSpPr>
        <p:grpSpPr>
          <a:xfrm>
            <a:off x="9345398" y="2850435"/>
            <a:ext cx="1788767" cy="3083888"/>
            <a:chOff x="9277162" y="2195066"/>
            <a:chExt cx="1788767" cy="3083888"/>
          </a:xfrm>
        </p:grpSpPr>
        <p:cxnSp>
          <p:nvCxnSpPr>
            <p:cNvPr id="8" name="Straight Connector 7">
              <a:extLst>
                <a:ext uri="{FF2B5EF4-FFF2-40B4-BE49-F238E27FC236}">
                  <a16:creationId xmlns:a16="http://schemas.microsoft.com/office/drawing/2014/main" id="{B66F172B-CE5E-3E32-707A-F564919BD2EE}"/>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F39127-213F-99EC-A9E5-477512D8596A}"/>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38EA1B-47F5-2A3A-61C9-F47BEA50C570}"/>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B0C4A4-2414-41AE-0ECE-1B7EC37F71F8}"/>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642E9BE-4805-43A4-F610-BCBAA124D2F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19370CDB-BF16-C59D-8523-A1815E12B9FF}"/>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A4324161-301F-B4F5-DDDE-E6F5E6B3A774}"/>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E6F2C334-73B3-25EC-7899-4D893C3634A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432663E-2E9A-1C00-8073-4A1BEBF4E5B8}"/>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AC9DE-3459-753A-916D-F5002F2F5911}"/>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8FAD9-12BA-08F3-F213-621C1205920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7EDD2E-A08B-8BFD-01BC-7394428141F4}"/>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690399-FA38-CD20-D1AE-59668878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C2C69B-7969-441D-752C-3B4CBABF057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730414F-63B7-289A-384C-6C4E90F88FF3}"/>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BC0100E5-5A45-2E1A-185F-55E5B182D9CB}"/>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458B1B9-6750-C7D9-5AA3-434557804EC5}"/>
                </a:ext>
              </a:extLst>
            </p:cNvPr>
            <p:cNvSpPr/>
            <p:nvPr/>
          </p:nvSpPr>
          <p:spPr>
            <a:xfrm>
              <a:off x="10207739" y="4935678"/>
              <a:ext cx="343276" cy="3432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EBE9FA7D-23D1-C040-897B-34029E7992A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6" name="TextBox 25">
            <a:extLst>
              <a:ext uri="{FF2B5EF4-FFF2-40B4-BE49-F238E27FC236}">
                <a16:creationId xmlns:a16="http://schemas.microsoft.com/office/drawing/2014/main" id="{CA2DB06A-0FC3-DEAC-15D3-1029294225BB}"/>
              </a:ext>
            </a:extLst>
          </p:cNvPr>
          <p:cNvSpPr txBox="1"/>
          <p:nvPr/>
        </p:nvSpPr>
        <p:spPr>
          <a:xfrm>
            <a:off x="11029326" y="4830878"/>
            <a:ext cx="1066605" cy="923330"/>
          </a:xfrm>
          <a:prstGeom prst="rect">
            <a:avLst/>
          </a:prstGeom>
          <a:noFill/>
        </p:spPr>
        <p:txBody>
          <a:bodyPr wrap="square" rtlCol="0">
            <a:spAutoFit/>
          </a:bodyPr>
          <a:lstStyle/>
          <a:p>
            <a:r>
              <a:rPr lang="en-US" b="1" dirty="0">
                <a:solidFill>
                  <a:srgbClr val="FF0000"/>
                </a:solidFill>
              </a:rPr>
              <a:t>High</a:t>
            </a:r>
          </a:p>
          <a:p>
            <a:r>
              <a:rPr lang="en-US" b="1" dirty="0">
                <a:solidFill>
                  <a:srgbClr val="FFC000"/>
                </a:solidFill>
              </a:rPr>
              <a:t>Medium</a:t>
            </a:r>
          </a:p>
          <a:p>
            <a:r>
              <a:rPr lang="en-US" b="1" dirty="0">
                <a:solidFill>
                  <a:srgbClr val="FFFF00"/>
                </a:solidFill>
              </a:rPr>
              <a:t>Low</a:t>
            </a:r>
            <a:endParaRPr lang="en-CA" b="1" dirty="0">
              <a:solidFill>
                <a:srgbClr val="FFFF00"/>
              </a:solidFill>
            </a:endParaRPr>
          </a:p>
        </p:txBody>
      </p:sp>
      <p:sp>
        <p:nvSpPr>
          <p:cNvPr id="27" name="TextBox 26">
            <a:extLst>
              <a:ext uri="{FF2B5EF4-FFF2-40B4-BE49-F238E27FC236}">
                <a16:creationId xmlns:a16="http://schemas.microsoft.com/office/drawing/2014/main" id="{35F208E7-397D-F0E5-9242-CAE6D1736D28}"/>
              </a:ext>
            </a:extLst>
          </p:cNvPr>
          <p:cNvSpPr txBox="1"/>
          <p:nvPr/>
        </p:nvSpPr>
        <p:spPr>
          <a:xfrm>
            <a:off x="1398493" y="3888709"/>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CLOSENESS measures who has the shortest paths on average to other nodes</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95C20606-6482-3332-0C82-6171C60C0738}"/>
              </a:ext>
            </a:extLst>
          </p:cNvPr>
          <p:cNvSpPr txBox="1"/>
          <p:nvPr/>
        </p:nvSpPr>
        <p:spPr>
          <a:xfrm>
            <a:off x="1398492" y="4975997"/>
            <a:ext cx="7216587"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FLOW BETWEENNESS is an alternative global measure that quantifies “information flow” through a node</a:t>
            </a:r>
            <a:endParaRPr lang="en-CA" sz="2400" dirty="0">
              <a:solidFill>
                <a:schemeClr val="accent5">
                  <a:lumMod val="20000"/>
                  <a:lumOff val="80000"/>
                </a:schemeClr>
              </a:solidFill>
            </a:endParaRPr>
          </a:p>
        </p:txBody>
      </p:sp>
      <p:sp>
        <p:nvSpPr>
          <p:cNvPr id="28" name="TextBox 27">
            <a:extLst>
              <a:ext uri="{FF2B5EF4-FFF2-40B4-BE49-F238E27FC236}">
                <a16:creationId xmlns:a16="http://schemas.microsoft.com/office/drawing/2014/main" id="{BA74B407-2B20-B744-F96D-E2A70FD52E3A}"/>
              </a:ext>
            </a:extLst>
          </p:cNvPr>
          <p:cNvSpPr txBox="1"/>
          <p:nvPr/>
        </p:nvSpPr>
        <p:spPr>
          <a:xfrm>
            <a:off x="1398492" y="6063285"/>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sna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flowbet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adjacency_matrix</a:t>
            </a:r>
            <a:r>
              <a:rPr lang="en-US" b="1" dirty="0">
                <a:latin typeface="Courier New" panose="02070309020205020404" pitchFamily="49" charset="0"/>
                <a:cs typeface="Courier New" panose="02070309020205020404" pitchFamily="49" charset="0"/>
              </a:rPr>
              <a:t>)</a:t>
            </a:r>
            <a:endParaRPr lang="en-CA" b="1" dirty="0">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1E17EA14-5B1D-38C9-21C0-4F22788487DD}"/>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89459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
        <p:nvSpPr>
          <p:cNvPr id="19" name="TextBox 18">
            <a:extLst>
              <a:ext uri="{FF2B5EF4-FFF2-40B4-BE49-F238E27FC236}">
                <a16:creationId xmlns:a16="http://schemas.microsoft.com/office/drawing/2014/main" id="{20626669-2D3D-4B66-84AE-4C2E6E4C5959}"/>
              </a:ext>
            </a:extLst>
          </p:cNvPr>
          <p:cNvSpPr txBox="1"/>
          <p:nvPr/>
        </p:nvSpPr>
        <p:spPr>
          <a:xfrm>
            <a:off x="7468677" y="3839408"/>
            <a:ext cx="1166949" cy="461665"/>
          </a:xfrm>
          <a:prstGeom prst="rect">
            <a:avLst/>
          </a:prstGeom>
          <a:noFill/>
        </p:spPr>
        <p:txBody>
          <a:bodyPr wrap="square">
            <a:spAutoFit/>
          </a:bodyPr>
          <a:lstStyle/>
          <a:p>
            <a:r>
              <a:rPr lang="en-US" sz="2400" b="1" dirty="0">
                <a:solidFill>
                  <a:srgbClr val="00B050"/>
                </a:solidFill>
              </a:rPr>
              <a:t>Edges</a:t>
            </a:r>
            <a:endParaRPr lang="fr-FR" sz="2400" dirty="0"/>
          </a:p>
        </p:txBody>
      </p:sp>
      <p:pic>
        <p:nvPicPr>
          <p:cNvPr id="21" name="Picture 20">
            <a:extLst>
              <a:ext uri="{FF2B5EF4-FFF2-40B4-BE49-F238E27FC236}">
                <a16:creationId xmlns:a16="http://schemas.microsoft.com/office/drawing/2014/main" id="{E740E28C-123C-42C1-BE6B-21EC27FB9F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9399" y="4560904"/>
            <a:ext cx="1838556" cy="1034188"/>
          </a:xfrm>
          <a:prstGeom prst="ellipse">
            <a:avLst/>
          </a:prstGeom>
          <a:ln>
            <a:noFill/>
          </a:ln>
          <a:effectLst>
            <a:softEdge rad="112500"/>
          </a:effectLst>
        </p:spPr>
      </p:pic>
      <p:pic>
        <p:nvPicPr>
          <p:cNvPr id="23" name="Picture 22">
            <a:extLst>
              <a:ext uri="{FF2B5EF4-FFF2-40B4-BE49-F238E27FC236}">
                <a16:creationId xmlns:a16="http://schemas.microsoft.com/office/drawing/2014/main" id="{50DAC79B-5D50-4382-8EBE-F0674432C632}"/>
              </a:ext>
            </a:extLst>
          </p:cNvPr>
          <p:cNvPicPr>
            <a:picLocks noChangeAspect="1"/>
          </p:cNvPicPr>
          <p:nvPr/>
        </p:nvPicPr>
        <p:blipFill rotWithShape="1">
          <a:blip r:embed="rId8">
            <a:extLst>
              <a:ext uri="{28A0092B-C50C-407E-A947-70E740481C1C}">
                <a14:useLocalDpi xmlns:a14="http://schemas.microsoft.com/office/drawing/2010/main" val="0"/>
              </a:ext>
            </a:extLst>
          </a:blip>
          <a:srcRect b="14682"/>
          <a:stretch/>
        </p:blipFill>
        <p:spPr>
          <a:xfrm>
            <a:off x="8354630" y="4070240"/>
            <a:ext cx="1965382" cy="1057462"/>
          </a:xfrm>
          <a:prstGeom prst="ellipse">
            <a:avLst/>
          </a:prstGeom>
          <a:ln>
            <a:noFill/>
          </a:ln>
          <a:effectLst>
            <a:softEdge rad="112500"/>
          </a:effectLst>
        </p:spPr>
      </p:pic>
      <p:pic>
        <p:nvPicPr>
          <p:cNvPr id="25" name="Picture 24">
            <a:extLst>
              <a:ext uri="{FF2B5EF4-FFF2-40B4-BE49-F238E27FC236}">
                <a16:creationId xmlns:a16="http://schemas.microsoft.com/office/drawing/2014/main" id="{712884CE-B44F-4072-AA96-2C22DCADFCBA}"/>
              </a:ext>
            </a:extLst>
          </p:cNvPr>
          <p:cNvPicPr>
            <a:picLocks noChangeAspect="1"/>
          </p:cNvPicPr>
          <p:nvPr/>
        </p:nvPicPr>
        <p:blipFill rotWithShape="1">
          <a:blip r:embed="rId9">
            <a:extLst>
              <a:ext uri="{28A0092B-C50C-407E-A947-70E740481C1C}">
                <a14:useLocalDpi xmlns:a14="http://schemas.microsoft.com/office/drawing/2010/main" val="0"/>
              </a:ext>
            </a:extLst>
          </a:blip>
          <a:srcRect l="25003" r="9475"/>
          <a:stretch/>
        </p:blipFill>
        <p:spPr>
          <a:xfrm>
            <a:off x="8511712" y="5240917"/>
            <a:ext cx="1415266" cy="1214400"/>
          </a:xfrm>
          <a:prstGeom prst="ellipse">
            <a:avLst/>
          </a:prstGeom>
          <a:ln>
            <a:noFill/>
          </a:ln>
          <a:effectLst>
            <a:softEdge rad="112500"/>
          </a:effectLst>
        </p:spPr>
      </p:pic>
      <p:pic>
        <p:nvPicPr>
          <p:cNvPr id="27" name="Picture 26">
            <a:extLst>
              <a:ext uri="{FF2B5EF4-FFF2-40B4-BE49-F238E27FC236}">
                <a16:creationId xmlns:a16="http://schemas.microsoft.com/office/drawing/2014/main" id="{85BE5EF7-B9D8-4F3E-AB83-6076753A1C72}"/>
              </a:ext>
            </a:extLst>
          </p:cNvPr>
          <p:cNvPicPr>
            <a:picLocks noChangeAspect="1"/>
          </p:cNvPicPr>
          <p:nvPr/>
        </p:nvPicPr>
        <p:blipFill rotWithShape="1">
          <a:blip r:embed="rId10">
            <a:extLst>
              <a:ext uri="{28A0092B-C50C-407E-A947-70E740481C1C}">
                <a14:useLocalDpi xmlns:a14="http://schemas.microsoft.com/office/drawing/2010/main" val="0"/>
              </a:ext>
            </a:extLst>
          </a:blip>
          <a:srcRect l="9314" r="9646"/>
          <a:stretch/>
        </p:blipFill>
        <p:spPr>
          <a:xfrm>
            <a:off x="10175702" y="4849817"/>
            <a:ext cx="1694081" cy="1392743"/>
          </a:xfrm>
          <a:prstGeom prst="ellipse">
            <a:avLst/>
          </a:prstGeom>
          <a:ln>
            <a:noFill/>
          </a:ln>
          <a:effectLst>
            <a:softEdge rad="112500"/>
          </a:effectLst>
        </p:spPr>
      </p:pic>
      <p:pic>
        <p:nvPicPr>
          <p:cNvPr id="29" name="Picture 28">
            <a:extLst>
              <a:ext uri="{FF2B5EF4-FFF2-40B4-BE49-F238E27FC236}">
                <a16:creationId xmlns:a16="http://schemas.microsoft.com/office/drawing/2014/main" id="{16FB31C4-47CD-42C4-A561-762F145FCBA3}"/>
              </a:ext>
            </a:extLst>
          </p:cNvPr>
          <p:cNvPicPr>
            <a:picLocks noChangeAspect="1"/>
          </p:cNvPicPr>
          <p:nvPr/>
        </p:nvPicPr>
        <p:blipFill rotWithShape="1">
          <a:blip r:embed="rId11">
            <a:extLst>
              <a:ext uri="{28A0092B-C50C-407E-A947-70E740481C1C}">
                <a14:useLocalDpi xmlns:a14="http://schemas.microsoft.com/office/drawing/2010/main" val="0"/>
              </a:ext>
            </a:extLst>
          </a:blip>
          <a:srcRect l="30356" r="14267"/>
          <a:stretch/>
        </p:blipFill>
        <p:spPr>
          <a:xfrm>
            <a:off x="10320012" y="3635202"/>
            <a:ext cx="1480102" cy="993999"/>
          </a:xfrm>
          <a:prstGeom prst="ellipse">
            <a:avLst/>
          </a:prstGeom>
          <a:ln>
            <a:noFill/>
          </a:ln>
          <a:effectLst>
            <a:softEdge rad="112500"/>
          </a:effectLst>
        </p:spPr>
      </p:pic>
    </p:spTree>
    <p:extLst>
      <p:ext uri="{BB962C8B-B14F-4D97-AF65-F5344CB8AC3E}">
        <p14:creationId xmlns:p14="http://schemas.microsoft.com/office/powerpoint/2010/main" val="56108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pic>
        <p:nvPicPr>
          <p:cNvPr id="8" name="Picture 7" descr="Diagram&#10;&#10;Description automatically generated with medium confidence">
            <a:extLst>
              <a:ext uri="{FF2B5EF4-FFF2-40B4-BE49-F238E27FC236}">
                <a16:creationId xmlns:a16="http://schemas.microsoft.com/office/drawing/2014/main" id="{756C143D-138D-E9FA-A1AB-93AEC95C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415455"/>
            <a:ext cx="8222877" cy="3124969"/>
          </a:xfrm>
          <a:prstGeom prst="rect">
            <a:avLst/>
          </a:prstGeom>
        </p:spPr>
      </p:pic>
      <p:sp>
        <p:nvSpPr>
          <p:cNvPr id="9" name="TextBox 8">
            <a:extLst>
              <a:ext uri="{FF2B5EF4-FFF2-40B4-BE49-F238E27FC236}">
                <a16:creationId xmlns:a16="http://schemas.microsoft.com/office/drawing/2014/main" id="{5F812061-8F6C-A1E9-AFB9-02B00C94A86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242747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TextBox 7">
            <a:extLst>
              <a:ext uri="{FF2B5EF4-FFF2-40B4-BE49-F238E27FC236}">
                <a16:creationId xmlns:a16="http://schemas.microsoft.com/office/drawing/2014/main" id="{E5EEE3AB-9697-3B73-0621-D511E1A12FFA}"/>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1428146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8BB93C60-9E0F-FEF1-0AB7-5F2F0D4A215C}"/>
              </a:ext>
            </a:extLst>
          </p:cNvPr>
          <p:cNvSpPr txBox="1"/>
          <p:nvPr/>
        </p:nvSpPr>
        <p:spPr>
          <a:xfrm>
            <a:off x="1138517" y="2209459"/>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CLUSTERING COEFFICIENT measures if a focal node’s connections also tend to be connected with each other</a:t>
            </a:r>
            <a:endParaRPr lang="en-CA" sz="2400" dirty="0">
              <a:solidFill>
                <a:schemeClr val="accent5">
                  <a:lumMod val="20000"/>
                  <a:lumOff val="80000"/>
                </a:schemeClr>
              </a:solidFill>
            </a:endParaRPr>
          </a:p>
        </p:txBody>
      </p:sp>
      <p:sp>
        <p:nvSpPr>
          <p:cNvPr id="4" name="TextBox 3">
            <a:extLst>
              <a:ext uri="{FF2B5EF4-FFF2-40B4-BE49-F238E27FC236}">
                <a16:creationId xmlns:a16="http://schemas.microsoft.com/office/drawing/2014/main" id="{DE84F80B-4677-0967-2052-51111B7D41DA}"/>
              </a:ext>
            </a:extLst>
          </p:cNvPr>
          <p:cNvSpPr txBox="1"/>
          <p:nvPr/>
        </p:nvSpPr>
        <p:spPr>
          <a:xfrm>
            <a:off x="1272988" y="1631578"/>
            <a:ext cx="9861177" cy="707886"/>
          </a:xfrm>
          <a:prstGeom prst="rect">
            <a:avLst/>
          </a:prstGeom>
          <a:noFill/>
        </p:spPr>
        <p:txBody>
          <a:bodyPr wrap="square" rtlCol="0">
            <a:spAutoFit/>
          </a:bodyPr>
          <a:lstStyle/>
          <a:p>
            <a:r>
              <a:rPr lang="en-US" sz="2000" dirty="0"/>
              <a:t>A quick overview of the other measures…</a:t>
            </a:r>
            <a:endParaRPr lang="en-US" sz="2000" i="1" dirty="0"/>
          </a:p>
          <a:p>
            <a:endParaRPr lang="en-US" sz="2000" b="1" dirty="0"/>
          </a:p>
        </p:txBody>
      </p:sp>
      <p:sp>
        <p:nvSpPr>
          <p:cNvPr id="5" name="TextBox 4">
            <a:extLst>
              <a:ext uri="{FF2B5EF4-FFF2-40B4-BE49-F238E27FC236}">
                <a16:creationId xmlns:a16="http://schemas.microsoft.com/office/drawing/2014/main" id="{626D352C-88AE-D899-9026-76513A54129B}"/>
              </a:ext>
            </a:extLst>
          </p:cNvPr>
          <p:cNvSpPr txBox="1"/>
          <p:nvPr/>
        </p:nvSpPr>
        <p:spPr>
          <a:xfrm>
            <a:off x="1138518" y="3339012"/>
            <a:ext cx="7055224"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EDGE WEIGHT VARIANCE measures how differentiated an individual’s social connections are</a:t>
            </a:r>
            <a:endParaRPr lang="en-CA" sz="2400" dirty="0">
              <a:solidFill>
                <a:schemeClr val="accent5">
                  <a:lumMod val="20000"/>
                  <a:lumOff val="80000"/>
                </a:schemeClr>
              </a:solidFill>
            </a:endParaRPr>
          </a:p>
        </p:txBody>
      </p:sp>
      <p:grpSp>
        <p:nvGrpSpPr>
          <p:cNvPr id="7" name="Group 6">
            <a:extLst>
              <a:ext uri="{FF2B5EF4-FFF2-40B4-BE49-F238E27FC236}">
                <a16:creationId xmlns:a16="http://schemas.microsoft.com/office/drawing/2014/main" id="{C690F718-5C25-D95E-5F67-DE83C7897D1A}"/>
              </a:ext>
            </a:extLst>
          </p:cNvPr>
          <p:cNvGrpSpPr/>
          <p:nvPr/>
        </p:nvGrpSpPr>
        <p:grpSpPr>
          <a:xfrm>
            <a:off x="9408151" y="3429000"/>
            <a:ext cx="1788767" cy="3083888"/>
            <a:chOff x="9277162" y="2195066"/>
            <a:chExt cx="1788767" cy="3083888"/>
          </a:xfrm>
        </p:grpSpPr>
        <p:cxnSp>
          <p:nvCxnSpPr>
            <p:cNvPr id="9" name="Straight Connector 8">
              <a:extLst>
                <a:ext uri="{FF2B5EF4-FFF2-40B4-BE49-F238E27FC236}">
                  <a16:creationId xmlns:a16="http://schemas.microsoft.com/office/drawing/2014/main" id="{24D5D121-A212-FCB7-FD0C-54C02E8993B1}"/>
                </a:ext>
              </a:extLst>
            </p:cNvPr>
            <p:cNvCxnSpPr>
              <a:cxnSpLocks/>
            </p:cNvCxnSpPr>
            <p:nvPr/>
          </p:nvCxnSpPr>
          <p:spPr>
            <a:xfrm flipV="1">
              <a:off x="9448800" y="2381719"/>
              <a:ext cx="437733" cy="7648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40DA58-8F98-8013-5B50-D667745A67A7}"/>
                </a:ext>
              </a:extLst>
            </p:cNvPr>
            <p:cNvCxnSpPr>
              <a:cxnSpLocks/>
            </p:cNvCxnSpPr>
            <p:nvPr/>
          </p:nvCxnSpPr>
          <p:spPr>
            <a:xfrm flipH="1" flipV="1">
              <a:off x="9886533" y="2366705"/>
              <a:ext cx="747976" cy="1029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055F83-1C36-624F-015D-7E7A97EB1CE1}"/>
                </a:ext>
              </a:extLst>
            </p:cNvPr>
            <p:cNvCxnSpPr>
              <a:cxnSpLocks/>
            </p:cNvCxnSpPr>
            <p:nvPr/>
          </p:nvCxnSpPr>
          <p:spPr>
            <a:xfrm>
              <a:off x="9886533" y="2366704"/>
              <a:ext cx="664482" cy="16371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A7D8F2-A418-9339-8996-E0F1587CD23E}"/>
                </a:ext>
              </a:extLst>
            </p:cNvPr>
            <p:cNvCxnSpPr>
              <a:cxnSpLocks/>
            </p:cNvCxnSpPr>
            <p:nvPr/>
          </p:nvCxnSpPr>
          <p:spPr>
            <a:xfrm>
              <a:off x="9448800" y="3146585"/>
              <a:ext cx="136262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235365-3596-B9CF-6905-26E67BEDD66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DE4719AD-6F8E-227A-3E65-DABA899CAB8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A99CB21-14F4-2AB1-7D88-A13E685D9700}"/>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45906F3B-C7BC-A71F-A27A-EF1E4C157C71}"/>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A08E884C-69AD-A109-03C3-BB64D68A6686}"/>
                </a:ext>
              </a:extLst>
            </p:cNvPr>
            <p:cNvCxnSpPr>
              <a:cxnSpLocks/>
            </p:cNvCxnSpPr>
            <p:nvPr/>
          </p:nvCxnSpPr>
          <p:spPr>
            <a:xfrm>
              <a:off x="10634509" y="2381719"/>
              <a:ext cx="259782" cy="7831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FE5A9-27D5-FA94-30AE-197CA4B87000}"/>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4288D4-E38C-FF32-DEB1-4CF602DA7B66}"/>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F8B617-670C-BB27-4F05-74D9357FDCD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87DEFE-DAF4-161A-FF89-CBAB770E1FEA}"/>
                </a:ext>
              </a:extLst>
            </p:cNvPr>
            <p:cNvCxnSpPr>
              <a:cxnSpLocks/>
            </p:cNvCxnSpPr>
            <p:nvPr/>
          </p:nvCxnSpPr>
          <p:spPr>
            <a:xfrm flipV="1">
              <a:off x="9969302" y="4003871"/>
              <a:ext cx="581713" cy="353047"/>
            </a:xfrm>
            <a:prstGeom prst="line">
              <a:avLst/>
            </a:prstGeom>
            <a:ln w="1270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660345-5E68-F83E-85AC-F4CF39B63EF1}"/>
                </a:ext>
              </a:extLst>
            </p:cNvPr>
            <p:cNvCxnSpPr>
              <a:cxnSpLocks/>
            </p:cNvCxnSpPr>
            <p:nvPr/>
          </p:nvCxnSpPr>
          <p:spPr>
            <a:xfrm>
              <a:off x="9969302" y="4379070"/>
              <a:ext cx="427782" cy="728246"/>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53D337-AB2F-9321-D2C3-C8D06970837C}"/>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4515B2E1-FD06-87E8-43BB-A7AF5C6A7E38}"/>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070929F-1D6B-E294-8034-AEFB36411953}"/>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5551AC6A-1D6E-DB7F-EA41-7DFAE220BCB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TextBox 26">
            <a:extLst>
              <a:ext uri="{FF2B5EF4-FFF2-40B4-BE49-F238E27FC236}">
                <a16:creationId xmlns:a16="http://schemas.microsoft.com/office/drawing/2014/main" id="{B285294E-C559-F2E0-00CD-4608B34150EC}"/>
              </a:ext>
            </a:extLst>
          </p:cNvPr>
          <p:cNvSpPr txBox="1"/>
          <p:nvPr/>
        </p:nvSpPr>
        <p:spPr>
          <a:xfrm>
            <a:off x="1205753" y="4963607"/>
            <a:ext cx="6920754" cy="646331"/>
          </a:xfrm>
          <a:prstGeom prst="rect">
            <a:avLst/>
          </a:prstGeom>
          <a:noFill/>
        </p:spPr>
        <p:txBody>
          <a:bodyPr wrap="square" rtlCol="0">
            <a:spAutoFit/>
          </a:bodyPr>
          <a:lstStyle/>
          <a:p>
            <a:r>
              <a:rPr lang="en-US" dirty="0"/>
              <a:t>These measures can tell us about how socially embedded an individual is, which may be important in assessing social integration in a group</a:t>
            </a:r>
            <a:endParaRPr lang="en-CA" dirty="0"/>
          </a:p>
        </p:txBody>
      </p:sp>
      <p:sp>
        <p:nvSpPr>
          <p:cNvPr id="28" name="TextBox 27">
            <a:extLst>
              <a:ext uri="{FF2B5EF4-FFF2-40B4-BE49-F238E27FC236}">
                <a16:creationId xmlns:a16="http://schemas.microsoft.com/office/drawing/2014/main" id="{AB8680D4-6657-E443-2E00-B8F612579991}"/>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745351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7" name="TextBox 6">
            <a:extLst>
              <a:ext uri="{FF2B5EF4-FFF2-40B4-BE49-F238E27FC236}">
                <a16:creationId xmlns:a16="http://schemas.microsoft.com/office/drawing/2014/main" id="{7E3B934B-A26F-9F0E-1024-629922E42AE1}"/>
              </a:ext>
            </a:extLst>
          </p:cNvPr>
          <p:cNvSpPr txBox="1"/>
          <p:nvPr/>
        </p:nvSpPr>
        <p:spPr>
          <a:xfrm>
            <a:off x="1272988" y="1631578"/>
            <a:ext cx="9861177" cy="1015663"/>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b="1" dirty="0"/>
          </a:p>
        </p:txBody>
      </p:sp>
      <p:pic>
        <p:nvPicPr>
          <p:cNvPr id="3" name="Picture 2">
            <a:extLst>
              <a:ext uri="{FF2B5EF4-FFF2-40B4-BE49-F238E27FC236}">
                <a16:creationId xmlns:a16="http://schemas.microsoft.com/office/drawing/2014/main" id="{CD69A11E-AB08-636A-B71A-1EF06D41DCD2}"/>
              </a:ext>
            </a:extLst>
          </p:cNvPr>
          <p:cNvPicPr>
            <a:picLocks noChangeAspect="1"/>
          </p:cNvPicPr>
          <p:nvPr/>
        </p:nvPicPr>
        <p:blipFill rotWithShape="1">
          <a:blip r:embed="rId2"/>
          <a:srcRect l="3486" b="6384"/>
          <a:stretch/>
        </p:blipFill>
        <p:spPr>
          <a:xfrm>
            <a:off x="1946156" y="2647241"/>
            <a:ext cx="7888086" cy="3573099"/>
          </a:xfrm>
          <a:prstGeom prst="rect">
            <a:avLst/>
          </a:prstGeom>
        </p:spPr>
      </p:pic>
      <p:sp>
        <p:nvSpPr>
          <p:cNvPr id="4" name="TextBox 3">
            <a:extLst>
              <a:ext uri="{FF2B5EF4-FFF2-40B4-BE49-F238E27FC236}">
                <a16:creationId xmlns:a16="http://schemas.microsoft.com/office/drawing/2014/main" id="{1662BE93-4034-35CC-B49B-669DA2AEEDF4}"/>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63519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330720C6-DDC4-A60F-C74F-8E79DC9F0B40}"/>
              </a:ext>
            </a:extLst>
          </p:cNvPr>
          <p:cNvSpPr txBox="1"/>
          <p:nvPr/>
        </p:nvSpPr>
        <p:spPr>
          <a:xfrm>
            <a:off x="1272988" y="1631578"/>
            <a:ext cx="9861177" cy="1631216"/>
          </a:xfrm>
          <a:prstGeom prst="rect">
            <a:avLst/>
          </a:prstGeom>
          <a:noFill/>
        </p:spPr>
        <p:txBody>
          <a:bodyPr wrap="square" rtlCol="0">
            <a:spAutoFit/>
          </a:bodyPr>
          <a:lstStyle/>
          <a:p>
            <a:r>
              <a:rPr lang="en-US" sz="2000" dirty="0"/>
              <a:t>Using multiple social network measures can tell us more about an individual’s social network position than just picking one</a:t>
            </a:r>
          </a:p>
          <a:p>
            <a:endParaRPr lang="en-US" sz="2000" dirty="0"/>
          </a:p>
          <a:p>
            <a:endParaRPr lang="en-US" sz="2000" dirty="0"/>
          </a:p>
          <a:p>
            <a:endParaRPr lang="en-US" sz="2000" b="1" dirty="0"/>
          </a:p>
        </p:txBody>
      </p:sp>
      <p:pic>
        <p:nvPicPr>
          <p:cNvPr id="5" name="Picture 4" descr="Chart&#10;&#10;Description automatically generated">
            <a:extLst>
              <a:ext uri="{FF2B5EF4-FFF2-40B4-BE49-F238E27FC236}">
                <a16:creationId xmlns:a16="http://schemas.microsoft.com/office/drawing/2014/main" id="{637BFFBF-DDEB-58A7-9516-00A2D13B2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97643"/>
            <a:ext cx="5558100" cy="3950939"/>
          </a:xfrm>
          <a:prstGeom prst="rect">
            <a:avLst/>
          </a:prstGeom>
        </p:spPr>
      </p:pic>
      <p:sp>
        <p:nvSpPr>
          <p:cNvPr id="9" name="TextBox 8">
            <a:extLst>
              <a:ext uri="{FF2B5EF4-FFF2-40B4-BE49-F238E27FC236}">
                <a16:creationId xmlns:a16="http://schemas.microsoft.com/office/drawing/2014/main" id="{2CA0B0C7-CAEC-5A1D-A7F6-594E6738F962}"/>
              </a:ext>
            </a:extLst>
          </p:cNvPr>
          <p:cNvSpPr txBox="1"/>
          <p:nvPr/>
        </p:nvSpPr>
        <p:spPr>
          <a:xfrm>
            <a:off x="1272988" y="2957025"/>
            <a:ext cx="4193309" cy="1015663"/>
          </a:xfrm>
          <a:prstGeom prst="rect">
            <a:avLst/>
          </a:prstGeom>
          <a:noFill/>
        </p:spPr>
        <p:txBody>
          <a:bodyPr wrap="square">
            <a:spAutoFit/>
          </a:bodyPr>
          <a:lstStyle/>
          <a:p>
            <a:r>
              <a:rPr lang="en-US" sz="2000" i="1" u="sng" dirty="0"/>
              <a:t>BUT</a:t>
            </a:r>
            <a:r>
              <a:rPr lang="en-US" sz="2000" dirty="0"/>
              <a:t> the </a:t>
            </a:r>
            <a:r>
              <a:rPr lang="en-US" sz="2000" b="1" dirty="0"/>
              <a:t>correlation between different centrality measures can depend on the network structure</a:t>
            </a:r>
          </a:p>
        </p:txBody>
      </p:sp>
      <p:sp>
        <p:nvSpPr>
          <p:cNvPr id="10" name="TextBox 9">
            <a:extLst>
              <a:ext uri="{FF2B5EF4-FFF2-40B4-BE49-F238E27FC236}">
                <a16:creationId xmlns:a16="http://schemas.microsoft.com/office/drawing/2014/main" id="{6FB68906-B58F-2011-B725-5EF7CEF4B7C7}"/>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Tree>
    <p:extLst>
      <p:ext uri="{BB962C8B-B14F-4D97-AF65-F5344CB8AC3E}">
        <p14:creationId xmlns:p14="http://schemas.microsoft.com/office/powerpoint/2010/main" val="3904372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2.    Describing microscale structure of networks</a:t>
            </a:r>
            <a:endParaRPr lang="en-US" sz="2400" b="1" i="1" dirty="0"/>
          </a:p>
        </p:txBody>
      </p:sp>
      <p:sp>
        <p:nvSpPr>
          <p:cNvPr id="8" name="TextBox 7">
            <a:extLst>
              <a:ext uri="{FF2B5EF4-FFF2-40B4-BE49-F238E27FC236}">
                <a16:creationId xmlns:a16="http://schemas.microsoft.com/office/drawing/2014/main" id="{FBBB02B4-E33B-160A-D175-D40905ACB183}"/>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2 and work through the section SESSION 2: PART 2 </a:t>
            </a:r>
          </a:p>
        </p:txBody>
      </p:sp>
      <p:sp>
        <p:nvSpPr>
          <p:cNvPr id="10" name="TextBox 9">
            <a:extLst>
              <a:ext uri="{FF2B5EF4-FFF2-40B4-BE49-F238E27FC236}">
                <a16:creationId xmlns:a16="http://schemas.microsoft.com/office/drawing/2014/main" id="{338C0F2B-18C3-5D6F-50B8-61EE3EC93AE8}"/>
              </a:ext>
            </a:extLst>
          </p:cNvPr>
          <p:cNvSpPr txBox="1"/>
          <p:nvPr/>
        </p:nvSpPr>
        <p:spPr>
          <a:xfrm>
            <a:off x="1315078" y="3429000"/>
            <a:ext cx="9242086" cy="2923877"/>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Calculate the correlation between network measures for</a:t>
            </a:r>
          </a:p>
          <a:p>
            <a:pPr marL="457200" indent="-457200" algn="ctr">
              <a:buAutoNum type="alphaLcParenR"/>
            </a:pPr>
            <a:r>
              <a:rPr lang="en-US" sz="2200" dirty="0">
                <a:solidFill>
                  <a:srgbClr val="002060"/>
                </a:solidFill>
              </a:rPr>
              <a:t>A random network</a:t>
            </a:r>
          </a:p>
          <a:p>
            <a:pPr marL="457200" indent="-457200" algn="ctr">
              <a:buAutoNum type="alphaLcParenR"/>
            </a:pPr>
            <a:r>
              <a:rPr lang="en-US" sz="2200" dirty="0">
                <a:solidFill>
                  <a:srgbClr val="002060"/>
                </a:solidFill>
              </a:rPr>
              <a:t>A small-world network</a:t>
            </a:r>
          </a:p>
          <a:p>
            <a:pPr marL="457200" indent="-457200" algn="ctr">
              <a:buAutoNum type="alphaLcParenR"/>
            </a:pPr>
            <a:r>
              <a:rPr lang="en-US" sz="2200" dirty="0">
                <a:solidFill>
                  <a:srgbClr val="002060"/>
                </a:solidFill>
              </a:rPr>
              <a:t>The network from the </a:t>
            </a:r>
            <a:r>
              <a:rPr lang="en-US" sz="2200" b="1" i="1" dirty="0" err="1">
                <a:solidFill>
                  <a:srgbClr val="002060"/>
                </a:solidFill>
              </a:rPr>
              <a:t>full_adj</a:t>
            </a:r>
            <a:r>
              <a:rPr lang="en-US" sz="2200" b="1" i="1" dirty="0">
                <a:solidFill>
                  <a:srgbClr val="002060"/>
                </a:solidFill>
              </a:rPr>
              <a:t> </a:t>
            </a:r>
            <a:r>
              <a:rPr lang="en-US" sz="2200" dirty="0">
                <a:solidFill>
                  <a:srgbClr val="002060"/>
                </a:solidFill>
              </a:rPr>
              <a:t>adjacency matrix</a:t>
            </a:r>
          </a:p>
          <a:p>
            <a:pPr marL="457200" indent="-457200" algn="ctr">
              <a:buAutoNum type="alphaLcParenR"/>
            </a:pPr>
            <a:r>
              <a:rPr lang="en-US" sz="2200" dirty="0">
                <a:solidFill>
                  <a:srgbClr val="002060"/>
                </a:solidFill>
              </a:rPr>
              <a:t>Another network that you generate</a:t>
            </a:r>
          </a:p>
          <a:p>
            <a:pPr marL="457200" indent="-457200" algn="ctr">
              <a:buAutoNum type="alphaLcParenR"/>
            </a:pPr>
            <a:endParaRPr lang="en-US" sz="2200" dirty="0">
              <a:solidFill>
                <a:srgbClr val="002060"/>
              </a:solidFill>
            </a:endParaRPr>
          </a:p>
          <a:p>
            <a:pPr algn="ctr"/>
            <a:r>
              <a:rPr lang="en-US" sz="2200" i="1" dirty="0">
                <a:solidFill>
                  <a:srgbClr val="002060"/>
                </a:solidFill>
              </a:rPr>
              <a:t>See if you can work out what the correlations might be before calculating them in the different networks</a:t>
            </a:r>
          </a:p>
        </p:txBody>
      </p:sp>
    </p:spTree>
    <p:extLst>
      <p:ext uri="{BB962C8B-B14F-4D97-AF65-F5344CB8AC3E}">
        <p14:creationId xmlns:p14="http://schemas.microsoft.com/office/powerpoint/2010/main" val="798695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4708981"/>
          </a:xfrm>
          <a:prstGeom prst="rect">
            <a:avLst/>
          </a:prstGeom>
          <a:noFill/>
        </p:spPr>
        <p:txBody>
          <a:bodyPr wrap="square" rtlCol="0">
            <a:spAutoFit/>
          </a:bodyPr>
          <a:lstStyle/>
          <a:p>
            <a:r>
              <a:rPr lang="en-US" sz="2000" dirty="0"/>
              <a:t>It might also be important to identify the structure of </a:t>
            </a:r>
            <a:r>
              <a:rPr lang="en-US" sz="2000" dirty="0" err="1"/>
              <a:t>neighbourhoods</a:t>
            </a:r>
            <a:r>
              <a:rPr lang="en-US" sz="2000" dirty="0"/>
              <a:t> within networks as they could have important ecological and evolutionary consequences</a:t>
            </a:r>
          </a:p>
          <a:p>
            <a:endParaRPr lang="en-US" sz="2000" dirty="0"/>
          </a:p>
          <a:p>
            <a:r>
              <a:rPr lang="en-US" sz="2000" dirty="0"/>
              <a:t>We are going to talk about four main features here:</a:t>
            </a:r>
          </a:p>
          <a:p>
            <a:endParaRPr lang="en-US" sz="2000" dirty="0"/>
          </a:p>
          <a:p>
            <a:pPr marL="457200" indent="-457200">
              <a:buAutoNum type="alphaUcPeriod"/>
            </a:pPr>
            <a:r>
              <a:rPr lang="en-US" sz="2000" b="1" dirty="0"/>
              <a:t>Triads</a:t>
            </a:r>
          </a:p>
          <a:p>
            <a:pPr marL="457200" indent="-457200">
              <a:buAutoNum type="alphaUcPeriod"/>
            </a:pPr>
            <a:endParaRPr lang="en-US" sz="2000" dirty="0"/>
          </a:p>
          <a:p>
            <a:pPr marL="457200" indent="-457200">
              <a:buAutoNum type="alphaUcPeriod"/>
            </a:pPr>
            <a:r>
              <a:rPr lang="en-US" sz="2000" b="1" dirty="0"/>
              <a:t>Cliques</a:t>
            </a:r>
          </a:p>
          <a:p>
            <a:pPr marL="457200" indent="-457200">
              <a:buAutoNum type="alphaUcPeriod"/>
            </a:pPr>
            <a:endParaRPr lang="en-US" sz="2000" dirty="0"/>
          </a:p>
          <a:p>
            <a:pPr marL="457200" indent="-457200">
              <a:buAutoNum type="alphaUcPeriod"/>
            </a:pPr>
            <a:r>
              <a:rPr lang="en-US" sz="2000" b="1" dirty="0"/>
              <a:t>Community Structure</a:t>
            </a:r>
          </a:p>
          <a:p>
            <a:pPr marL="457200" indent="-457200">
              <a:buAutoNum type="alphaUcPeriod"/>
            </a:pPr>
            <a:endParaRPr lang="en-US" sz="2000" dirty="0"/>
          </a:p>
          <a:p>
            <a:pPr marL="457200" indent="-457200">
              <a:buAutoNum type="alphaUcPeriod"/>
            </a:pPr>
            <a:r>
              <a:rPr lang="en-US" sz="2000" b="1" dirty="0"/>
              <a:t>Core-periphery structure</a:t>
            </a:r>
          </a:p>
          <a:p>
            <a:endParaRPr lang="en-US" sz="2000" dirty="0"/>
          </a:p>
          <a:p>
            <a:endParaRPr lang="en-US" sz="2000" dirty="0"/>
          </a:p>
          <a:p>
            <a:endParaRPr lang="en-US" sz="2000" b="1" dirty="0"/>
          </a:p>
        </p:txBody>
      </p:sp>
    </p:spTree>
    <p:extLst>
      <p:ext uri="{BB962C8B-B14F-4D97-AF65-F5344CB8AC3E}">
        <p14:creationId xmlns:p14="http://schemas.microsoft.com/office/powerpoint/2010/main" val="1521587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A </a:t>
            </a:r>
            <a:r>
              <a:rPr lang="en-US" sz="2000" b="1" dirty="0"/>
              <a:t>triad census </a:t>
            </a:r>
            <a:r>
              <a:rPr lang="en-US" sz="2000" dirty="0"/>
              <a:t>of a network can tell us lots about its structure</a:t>
            </a:r>
          </a:p>
          <a:p>
            <a:endParaRPr lang="en-US" sz="2000" b="1" dirty="0"/>
          </a:p>
        </p:txBody>
      </p:sp>
      <p:pic>
        <p:nvPicPr>
          <p:cNvPr id="5" name="Picture 4">
            <a:extLst>
              <a:ext uri="{FF2B5EF4-FFF2-40B4-BE49-F238E27FC236}">
                <a16:creationId xmlns:a16="http://schemas.microsoft.com/office/drawing/2014/main" id="{21E203F6-5E75-4C65-8672-122D24B6E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174" y="3122393"/>
            <a:ext cx="8594885" cy="2583228"/>
          </a:xfrm>
          <a:prstGeom prst="rect">
            <a:avLst/>
          </a:prstGeom>
        </p:spPr>
      </p:pic>
    </p:spTree>
    <p:extLst>
      <p:ext uri="{BB962C8B-B14F-4D97-AF65-F5344CB8AC3E}">
        <p14:creationId xmlns:p14="http://schemas.microsoft.com/office/powerpoint/2010/main" val="3079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The </a:t>
            </a:r>
            <a:r>
              <a:rPr lang="en-US" sz="2000" b="1" dirty="0"/>
              <a:t>structural balance </a:t>
            </a:r>
            <a:r>
              <a:rPr lang="en-US" sz="2000" dirty="0"/>
              <a:t>of triads can be important in network formation and dynamics.</a:t>
            </a:r>
          </a:p>
          <a:p>
            <a:endParaRPr lang="en-US" sz="2000" b="1" dirty="0"/>
          </a:p>
        </p:txBody>
      </p:sp>
      <p:pic>
        <p:nvPicPr>
          <p:cNvPr id="7" name="Picture 6">
            <a:extLst>
              <a:ext uri="{FF2B5EF4-FFF2-40B4-BE49-F238E27FC236}">
                <a16:creationId xmlns:a16="http://schemas.microsoft.com/office/drawing/2014/main" id="{E38C2B43-9D98-4B90-B2F8-CE2BBF6A65C0}"/>
              </a:ext>
            </a:extLst>
          </p:cNvPr>
          <p:cNvPicPr>
            <a:picLocks noChangeAspect="1"/>
          </p:cNvPicPr>
          <p:nvPr/>
        </p:nvPicPr>
        <p:blipFill rotWithShape="1">
          <a:blip r:embed="rId2">
            <a:extLst>
              <a:ext uri="{28A0092B-C50C-407E-A947-70E740481C1C}">
                <a14:useLocalDpi xmlns:a14="http://schemas.microsoft.com/office/drawing/2010/main" val="0"/>
              </a:ext>
            </a:extLst>
          </a:blip>
          <a:srcRect r="74723"/>
          <a:stretch/>
        </p:blipFill>
        <p:spPr>
          <a:xfrm>
            <a:off x="3291739" y="4932132"/>
            <a:ext cx="1383970" cy="1645593"/>
          </a:xfrm>
          <a:prstGeom prst="rect">
            <a:avLst/>
          </a:prstGeom>
        </p:spPr>
      </p:pic>
      <p:pic>
        <p:nvPicPr>
          <p:cNvPr id="8" name="Picture 7">
            <a:extLst>
              <a:ext uri="{FF2B5EF4-FFF2-40B4-BE49-F238E27FC236}">
                <a16:creationId xmlns:a16="http://schemas.microsoft.com/office/drawing/2014/main" id="{731C972D-2DF4-4F62-8803-A887EB8D08D1}"/>
              </a:ext>
            </a:extLst>
          </p:cNvPr>
          <p:cNvPicPr>
            <a:picLocks noChangeAspect="1"/>
          </p:cNvPicPr>
          <p:nvPr/>
        </p:nvPicPr>
        <p:blipFill rotWithShape="1">
          <a:blip r:embed="rId2">
            <a:extLst>
              <a:ext uri="{28A0092B-C50C-407E-A947-70E740481C1C}">
                <a14:useLocalDpi xmlns:a14="http://schemas.microsoft.com/office/drawing/2010/main" val="0"/>
              </a:ext>
            </a:extLst>
          </a:blip>
          <a:srcRect l="49769" r="24954"/>
          <a:stretch/>
        </p:blipFill>
        <p:spPr>
          <a:xfrm>
            <a:off x="6744961" y="4932131"/>
            <a:ext cx="1383970" cy="1645593"/>
          </a:xfrm>
          <a:prstGeom prst="rect">
            <a:avLst/>
          </a:prstGeom>
        </p:spPr>
      </p:pic>
      <p:pic>
        <p:nvPicPr>
          <p:cNvPr id="9" name="Picture 8">
            <a:extLst>
              <a:ext uri="{FF2B5EF4-FFF2-40B4-BE49-F238E27FC236}">
                <a16:creationId xmlns:a16="http://schemas.microsoft.com/office/drawing/2014/main" id="{E9A1E000-F21A-4B52-B59E-B1F4383DAC39}"/>
              </a:ext>
            </a:extLst>
          </p:cNvPr>
          <p:cNvPicPr>
            <a:picLocks noChangeAspect="1"/>
          </p:cNvPicPr>
          <p:nvPr/>
        </p:nvPicPr>
        <p:blipFill rotWithShape="1">
          <a:blip r:embed="rId2">
            <a:extLst>
              <a:ext uri="{28A0092B-C50C-407E-A947-70E740481C1C}">
                <a14:useLocalDpi xmlns:a14="http://schemas.microsoft.com/office/drawing/2010/main" val="0"/>
              </a:ext>
            </a:extLst>
          </a:blip>
          <a:srcRect l="25071" r="49651"/>
          <a:stretch/>
        </p:blipFill>
        <p:spPr>
          <a:xfrm>
            <a:off x="4999840" y="2871854"/>
            <a:ext cx="1383970" cy="1645593"/>
          </a:xfrm>
          <a:prstGeom prst="rect">
            <a:avLst/>
          </a:prstGeom>
        </p:spPr>
      </p:pic>
      <p:cxnSp>
        <p:nvCxnSpPr>
          <p:cNvPr id="10" name="Connector: Curved 9">
            <a:extLst>
              <a:ext uri="{FF2B5EF4-FFF2-40B4-BE49-F238E27FC236}">
                <a16:creationId xmlns:a16="http://schemas.microsoft.com/office/drawing/2014/main" id="{3DB2BBD8-0B8F-48C2-B38C-EEC9E7D65304}"/>
              </a:ext>
            </a:extLst>
          </p:cNvPr>
          <p:cNvCxnSpPr>
            <a:stCxn id="9" idx="1"/>
            <a:endCxn id="7" idx="0"/>
          </p:cNvCxnSpPr>
          <p:nvPr/>
        </p:nvCxnSpPr>
        <p:spPr>
          <a:xfrm rot="10800000" flipV="1">
            <a:off x="3983724" y="3694650"/>
            <a:ext cx="1016116" cy="123748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B02B4FBB-8D77-41A1-BB06-3CDA80A0D73E}"/>
              </a:ext>
            </a:extLst>
          </p:cNvPr>
          <p:cNvCxnSpPr>
            <a:cxnSpLocks/>
            <a:stCxn id="9" idx="3"/>
            <a:endCxn id="8" idx="0"/>
          </p:cNvCxnSpPr>
          <p:nvPr/>
        </p:nvCxnSpPr>
        <p:spPr>
          <a:xfrm>
            <a:off x="6383810" y="3694651"/>
            <a:ext cx="1053136" cy="1237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3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TRIADS</a:t>
            </a:r>
          </a:p>
          <a:p>
            <a:endParaRPr lang="en-US" sz="2000" dirty="0"/>
          </a:p>
          <a:p>
            <a:r>
              <a:rPr lang="en-US" sz="2000" dirty="0"/>
              <a:t>In directed networks </a:t>
            </a:r>
            <a:r>
              <a:rPr lang="en-US" sz="2000" b="1" dirty="0"/>
              <a:t>transitive</a:t>
            </a:r>
            <a:r>
              <a:rPr lang="en-US" sz="2000" dirty="0"/>
              <a:t> and </a:t>
            </a:r>
            <a:r>
              <a:rPr lang="en-US" sz="2000" b="1" dirty="0"/>
              <a:t>cyclical triads </a:t>
            </a:r>
            <a:r>
              <a:rPr lang="en-US" sz="2000" dirty="0"/>
              <a:t>can tell us about network structure</a:t>
            </a:r>
          </a:p>
          <a:p>
            <a:endParaRPr lang="en-US" sz="2000" b="1" dirty="0"/>
          </a:p>
        </p:txBody>
      </p:sp>
      <p:grpSp>
        <p:nvGrpSpPr>
          <p:cNvPr id="4" name="Group 3">
            <a:extLst>
              <a:ext uri="{FF2B5EF4-FFF2-40B4-BE49-F238E27FC236}">
                <a16:creationId xmlns:a16="http://schemas.microsoft.com/office/drawing/2014/main" id="{45E9C3EF-09A4-4EE6-8CAA-6980D678CC57}"/>
              </a:ext>
            </a:extLst>
          </p:cNvPr>
          <p:cNvGrpSpPr/>
          <p:nvPr/>
        </p:nvGrpSpPr>
        <p:grpSpPr>
          <a:xfrm>
            <a:off x="2805906" y="3417882"/>
            <a:ext cx="1037252" cy="970203"/>
            <a:chOff x="1698559" y="4576117"/>
            <a:chExt cx="1037252" cy="970203"/>
          </a:xfrm>
        </p:grpSpPr>
        <p:sp>
          <p:nvSpPr>
            <p:cNvPr id="13" name="Oval 12">
              <a:extLst>
                <a:ext uri="{FF2B5EF4-FFF2-40B4-BE49-F238E27FC236}">
                  <a16:creationId xmlns:a16="http://schemas.microsoft.com/office/drawing/2014/main" id="{EC20B52F-00CA-4916-8AA3-C34EA7C73D1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2B0696E3-1423-410D-8D89-BB4734F6A23E}"/>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385D698-6811-4391-BC4B-86B7283E786E}"/>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6AC7F2F0-8FB2-40A1-85EC-2031734F3C69}"/>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FF4D56-2DF6-44BF-9373-A678F966DF2C}"/>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31DE95-5C21-4E54-AFF2-0B4DA5EE4CD3}"/>
                </a:ext>
              </a:extLst>
            </p:cNvPr>
            <p:cNvCxnSpPr>
              <a:cxnSpLocks/>
            </p:cNvCxnSpPr>
            <p:nvPr/>
          </p:nvCxnSpPr>
          <p:spPr>
            <a:xfrm flipV="1">
              <a:off x="2079616" y="5001041"/>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700798-4C7E-45C3-9282-11A20EFCC09B}"/>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20" name="TextBox 19">
              <a:extLst>
                <a:ext uri="{FF2B5EF4-FFF2-40B4-BE49-F238E27FC236}">
                  <a16:creationId xmlns:a16="http://schemas.microsoft.com/office/drawing/2014/main" id="{2FCBDB53-9C80-4FB1-935C-2A520DF6FC2B}"/>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21" name="TextBox 20">
              <a:extLst>
                <a:ext uri="{FF2B5EF4-FFF2-40B4-BE49-F238E27FC236}">
                  <a16:creationId xmlns:a16="http://schemas.microsoft.com/office/drawing/2014/main" id="{C940E10E-9CDE-4FA2-BA73-23ABE88C1F95}"/>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grpSp>
        <p:nvGrpSpPr>
          <p:cNvPr id="22" name="Group 21">
            <a:extLst>
              <a:ext uri="{FF2B5EF4-FFF2-40B4-BE49-F238E27FC236}">
                <a16:creationId xmlns:a16="http://schemas.microsoft.com/office/drawing/2014/main" id="{7CC6EF36-FAA9-41E5-A608-6E70B0018CBA}"/>
              </a:ext>
            </a:extLst>
          </p:cNvPr>
          <p:cNvGrpSpPr/>
          <p:nvPr/>
        </p:nvGrpSpPr>
        <p:grpSpPr>
          <a:xfrm>
            <a:off x="5166324" y="3417882"/>
            <a:ext cx="1037252" cy="970203"/>
            <a:chOff x="1698559" y="4576117"/>
            <a:chExt cx="1037252" cy="970203"/>
          </a:xfrm>
        </p:grpSpPr>
        <p:sp>
          <p:nvSpPr>
            <p:cNvPr id="23" name="Oval 22">
              <a:extLst>
                <a:ext uri="{FF2B5EF4-FFF2-40B4-BE49-F238E27FC236}">
                  <a16:creationId xmlns:a16="http://schemas.microsoft.com/office/drawing/2014/main" id="{558181F1-B1C3-4F06-BB53-C1B2DCF5FE2B}"/>
                </a:ext>
              </a:extLst>
            </p:cNvPr>
            <p:cNvSpPr/>
            <p:nvPr/>
          </p:nvSpPr>
          <p:spPr>
            <a:xfrm>
              <a:off x="1740541" y="457728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B0F8D78-C3FE-460E-94AB-50550E1D15ED}"/>
                </a:ext>
              </a:extLst>
            </p:cNvPr>
            <p:cNvSpPr/>
            <p:nvPr/>
          </p:nvSpPr>
          <p:spPr>
            <a:xfrm>
              <a:off x="2350788" y="4829402"/>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7ED54BFB-DFBA-431A-A8C2-81F72AC6615F}"/>
                </a:ext>
              </a:extLst>
            </p:cNvPr>
            <p:cNvSpPr/>
            <p:nvPr/>
          </p:nvSpPr>
          <p:spPr>
            <a:xfrm>
              <a:off x="1758248" y="518244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Connector 25">
              <a:extLst>
                <a:ext uri="{FF2B5EF4-FFF2-40B4-BE49-F238E27FC236}">
                  <a16:creationId xmlns:a16="http://schemas.microsoft.com/office/drawing/2014/main" id="{8221E87D-09AB-49E6-B011-D7B43601B3AA}"/>
                </a:ext>
              </a:extLst>
            </p:cNvPr>
            <p:cNvCxnSpPr>
              <a:cxnSpLocks/>
            </p:cNvCxnSpPr>
            <p:nvPr/>
          </p:nvCxnSpPr>
          <p:spPr>
            <a:xfrm>
              <a:off x="1924213" y="4804002"/>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2643324-76F9-4E53-B89F-3A160952792F}"/>
                </a:ext>
              </a:extLst>
            </p:cNvPr>
            <p:cNvCxnSpPr>
              <a:cxnSpLocks/>
            </p:cNvCxnSpPr>
            <p:nvPr/>
          </p:nvCxnSpPr>
          <p:spPr>
            <a:xfrm>
              <a:off x="2035932" y="4804002"/>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59CF79-8E7B-48B7-92CB-594799D0C5A4}"/>
                </a:ext>
              </a:extLst>
            </p:cNvPr>
            <p:cNvCxnSpPr>
              <a:cxnSpLocks/>
            </p:cNvCxnSpPr>
            <p:nvPr/>
          </p:nvCxnSpPr>
          <p:spPr>
            <a:xfrm flipV="1">
              <a:off x="2079616" y="5096507"/>
              <a:ext cx="307224" cy="189320"/>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BA031F-DE49-4EAD-A5CD-17AEA5DB773A}"/>
                </a:ext>
              </a:extLst>
            </p:cNvPr>
            <p:cNvSpPr txBox="1"/>
            <p:nvPr/>
          </p:nvSpPr>
          <p:spPr>
            <a:xfrm>
              <a:off x="1698559" y="457611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6F327B84-CE0C-4138-B47B-57563791F8BC}"/>
                </a:ext>
              </a:extLst>
            </p:cNvPr>
            <p:cNvSpPr txBox="1"/>
            <p:nvPr/>
          </p:nvSpPr>
          <p:spPr>
            <a:xfrm>
              <a:off x="2310938" y="4821334"/>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A474921-E419-4AA5-866D-F18F58AEF898}"/>
                </a:ext>
              </a:extLst>
            </p:cNvPr>
            <p:cNvSpPr txBox="1"/>
            <p:nvPr/>
          </p:nvSpPr>
          <p:spPr>
            <a:xfrm>
              <a:off x="1724476" y="517698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grpSp>
      <p:sp>
        <p:nvSpPr>
          <p:cNvPr id="34" name="TextBox 33">
            <a:extLst>
              <a:ext uri="{FF2B5EF4-FFF2-40B4-BE49-F238E27FC236}">
                <a16:creationId xmlns:a16="http://schemas.microsoft.com/office/drawing/2014/main" id="{DA84E98C-093D-4F0C-BACD-F953C89AA3F3}"/>
              </a:ext>
            </a:extLst>
          </p:cNvPr>
          <p:cNvSpPr txBox="1"/>
          <p:nvPr/>
        </p:nvSpPr>
        <p:spPr>
          <a:xfrm>
            <a:off x="212367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TRANSITIVE</a:t>
            </a:r>
          </a:p>
        </p:txBody>
      </p:sp>
      <p:sp>
        <p:nvSpPr>
          <p:cNvPr id="35" name="TextBox 34">
            <a:extLst>
              <a:ext uri="{FF2B5EF4-FFF2-40B4-BE49-F238E27FC236}">
                <a16:creationId xmlns:a16="http://schemas.microsoft.com/office/drawing/2014/main" id="{F5EFBC53-092B-4F9A-9EE7-BE23118BB5DD}"/>
              </a:ext>
            </a:extLst>
          </p:cNvPr>
          <p:cNvSpPr txBox="1"/>
          <p:nvPr/>
        </p:nvSpPr>
        <p:spPr>
          <a:xfrm>
            <a:off x="4637708" y="4619624"/>
            <a:ext cx="2126570" cy="461665"/>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fr-FR" sz="2400" b="1" dirty="0"/>
              <a:t>CYCLICAL</a:t>
            </a:r>
          </a:p>
        </p:txBody>
      </p:sp>
      <p:pic>
        <p:nvPicPr>
          <p:cNvPr id="37" name="Picture 36">
            <a:extLst>
              <a:ext uri="{FF2B5EF4-FFF2-40B4-BE49-F238E27FC236}">
                <a16:creationId xmlns:a16="http://schemas.microsoft.com/office/drawing/2014/main" id="{5B69E5BF-D2C1-4BAB-8D9C-2F30450AF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953" y="3415610"/>
            <a:ext cx="2698230" cy="1810812"/>
          </a:xfrm>
          <a:prstGeom prst="rect">
            <a:avLst/>
          </a:prstGeom>
        </p:spPr>
      </p:pic>
      <p:sp>
        <p:nvSpPr>
          <p:cNvPr id="38" name="TextBox 37">
            <a:extLst>
              <a:ext uri="{FF2B5EF4-FFF2-40B4-BE49-F238E27FC236}">
                <a16:creationId xmlns:a16="http://schemas.microsoft.com/office/drawing/2014/main" id="{8BD20C8A-8605-4332-BAE7-4F9AED64F3A5}"/>
              </a:ext>
            </a:extLst>
          </p:cNvPr>
          <p:cNvSpPr txBox="1"/>
          <p:nvPr/>
        </p:nvSpPr>
        <p:spPr>
          <a:xfrm>
            <a:off x="7758545" y="5354964"/>
            <a:ext cx="4100946" cy="923330"/>
          </a:xfrm>
          <a:prstGeom prst="rect">
            <a:avLst/>
          </a:prstGeom>
          <a:noFill/>
        </p:spPr>
        <p:txBody>
          <a:bodyPr wrap="square" rtlCol="0">
            <a:spAutoFit/>
          </a:bodyPr>
          <a:lstStyle/>
          <a:p>
            <a:pPr algn="ctr"/>
            <a:r>
              <a:rPr lang="en-US" i="1" dirty="0"/>
              <a:t>The proportion of transitive and cyclical triads can tell us a lot about animal dominance hierarchies</a:t>
            </a:r>
            <a:endParaRPr lang="fr-FR" i="1" dirty="0"/>
          </a:p>
        </p:txBody>
      </p:sp>
    </p:spTree>
    <p:extLst>
      <p:ext uri="{BB962C8B-B14F-4D97-AF65-F5344CB8AC3E}">
        <p14:creationId xmlns:p14="http://schemas.microsoft.com/office/powerpoint/2010/main" val="46551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A5CB871D-A217-4514-B393-28F6BD9195CB}"/>
              </a:ext>
            </a:extLst>
          </p:cNvPr>
          <p:cNvGrpSpPr/>
          <p:nvPr/>
        </p:nvGrpSpPr>
        <p:grpSpPr>
          <a:xfrm>
            <a:off x="9277162" y="2195066"/>
            <a:ext cx="1788767" cy="3083888"/>
            <a:chOff x="9277162" y="2195066"/>
            <a:chExt cx="1788767" cy="3083888"/>
          </a:xfrm>
        </p:grpSpPr>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7769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3" name="TextBox 2">
            <a:extLst>
              <a:ext uri="{FF2B5EF4-FFF2-40B4-BE49-F238E27FC236}">
                <a16:creationId xmlns:a16="http://schemas.microsoft.com/office/drawing/2014/main" id="{A4B32E33-2613-31DD-A1B8-9D92A687C9F3}"/>
              </a:ext>
            </a:extLst>
          </p:cNvPr>
          <p:cNvSpPr txBox="1"/>
          <p:nvPr/>
        </p:nvSpPr>
        <p:spPr>
          <a:xfrm>
            <a:off x="1272988" y="1631578"/>
            <a:ext cx="9861177" cy="1323439"/>
          </a:xfrm>
          <a:prstGeom prst="rect">
            <a:avLst/>
          </a:prstGeom>
          <a:noFill/>
        </p:spPr>
        <p:txBody>
          <a:bodyPr wrap="square" rtlCol="0">
            <a:spAutoFit/>
          </a:bodyPr>
          <a:lstStyle/>
          <a:p>
            <a:r>
              <a:rPr lang="en-US" sz="2000" b="1" dirty="0"/>
              <a:t>CLIQUES</a:t>
            </a:r>
          </a:p>
          <a:p>
            <a:endParaRPr lang="en-US" sz="2000" dirty="0"/>
          </a:p>
          <a:p>
            <a:r>
              <a:rPr lang="en-US" sz="2000" dirty="0"/>
              <a:t>**Cliques are not the same as communities/clusters in social network terminology**</a:t>
            </a:r>
          </a:p>
          <a:p>
            <a:endParaRPr lang="en-US" sz="2000" b="1" dirty="0"/>
          </a:p>
        </p:txBody>
      </p:sp>
      <p:grpSp>
        <p:nvGrpSpPr>
          <p:cNvPr id="5" name="Group 4">
            <a:extLst>
              <a:ext uri="{FF2B5EF4-FFF2-40B4-BE49-F238E27FC236}">
                <a16:creationId xmlns:a16="http://schemas.microsoft.com/office/drawing/2014/main" id="{403CC344-7C5E-48D8-B13F-E9CA3006D949}"/>
              </a:ext>
            </a:extLst>
          </p:cNvPr>
          <p:cNvGrpSpPr/>
          <p:nvPr/>
        </p:nvGrpSpPr>
        <p:grpSpPr>
          <a:xfrm>
            <a:off x="1777234" y="3331138"/>
            <a:ext cx="1788767" cy="3083888"/>
            <a:chOff x="9277162" y="2195066"/>
            <a:chExt cx="1788767" cy="3083888"/>
          </a:xfrm>
        </p:grpSpPr>
        <p:cxnSp>
          <p:nvCxnSpPr>
            <p:cNvPr id="23" name="Straight Connector 22">
              <a:extLst>
                <a:ext uri="{FF2B5EF4-FFF2-40B4-BE49-F238E27FC236}">
                  <a16:creationId xmlns:a16="http://schemas.microsoft.com/office/drawing/2014/main" id="{0258DEB5-E4CB-4E95-B2A0-D0D10B0D7E24}"/>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17612D-56A6-4DEE-8FF7-3A6FB4CF313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366DA5-2F24-4E70-B8D3-8B76257A60E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3FC6E3-87B8-4B49-BAF0-A8FD9BE5A03F}"/>
                </a:ext>
              </a:extLst>
            </p:cNvPr>
            <p:cNvCxnSpPr>
              <a:cxnSpLocks/>
            </p:cNvCxnSpPr>
            <p:nvPr/>
          </p:nvCxnSpPr>
          <p:spPr>
            <a:xfrm>
              <a:off x="9448800" y="3146585"/>
              <a:ext cx="13626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EC4AD5-B4E0-4D52-A38F-D56371B28E14}"/>
                </a:ext>
              </a:extLst>
            </p:cNvPr>
            <p:cNvSpPr/>
            <p:nvPr/>
          </p:nvSpPr>
          <p:spPr>
            <a:xfrm>
              <a:off x="9277162"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36EDC3EA-1EF0-4B3F-A6BC-961208A12995}"/>
                </a:ext>
              </a:extLst>
            </p:cNvPr>
            <p:cNvSpPr/>
            <p:nvPr/>
          </p:nvSpPr>
          <p:spPr>
            <a:xfrm>
              <a:off x="10722653" y="29772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999BC4E1-1214-48A3-AFDA-B3F80725540A}"/>
                </a:ext>
              </a:extLst>
            </p:cNvPr>
            <p:cNvSpPr/>
            <p:nvPr/>
          </p:nvSpPr>
          <p:spPr>
            <a:xfrm>
              <a:off x="9769130" y="3580114"/>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0D56FFAF-F3EB-4B68-98A0-99AD4F200C94}"/>
                </a:ext>
              </a:extLst>
            </p:cNvPr>
            <p:cNvSpPr/>
            <p:nvPr/>
          </p:nvSpPr>
          <p:spPr>
            <a:xfrm>
              <a:off x="10379377" y="3832233"/>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9CA92C95-29DF-40FA-8BAA-6D11018EDA1F}"/>
                </a:ext>
              </a:extLst>
            </p:cNvPr>
            <p:cNvSpPr/>
            <p:nvPr/>
          </p:nvSpPr>
          <p:spPr>
            <a:xfrm>
              <a:off x="9786837" y="4185280"/>
              <a:ext cx="343276" cy="34327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9D6DC4C0-FD03-40A6-8F4C-3E39FDD997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00BF53D9-2D26-4834-A087-79F20DA49821}"/>
                </a:ext>
              </a:extLst>
            </p:cNvPr>
            <p:cNvSpPr/>
            <p:nvPr/>
          </p:nvSpPr>
          <p:spPr>
            <a:xfrm>
              <a:off x="9714895" y="2196423"/>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AD5DBDC-85EE-4CB9-8AB8-7014CA98059E}"/>
                </a:ext>
              </a:extLst>
            </p:cNvPr>
            <p:cNvSpPr/>
            <p:nvPr/>
          </p:nvSpPr>
          <p:spPr>
            <a:xfrm>
              <a:off x="10462871" y="2195066"/>
              <a:ext cx="343276" cy="34327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Straight Connector 15">
              <a:extLst>
                <a:ext uri="{FF2B5EF4-FFF2-40B4-BE49-F238E27FC236}">
                  <a16:creationId xmlns:a16="http://schemas.microsoft.com/office/drawing/2014/main" id="{5509F499-778F-4D9A-B7CE-02D7DCCD6C4B}"/>
                </a:ext>
              </a:extLst>
            </p:cNvPr>
            <p:cNvCxnSpPr>
              <a:cxnSpLocks/>
            </p:cNvCxnSpPr>
            <p:nvPr/>
          </p:nvCxnSpPr>
          <p:spPr>
            <a:xfrm flipV="1">
              <a:off x="9448800" y="2381719"/>
              <a:ext cx="437733" cy="764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82245-9595-4758-8E4D-CBF0BD3E4BA1}"/>
                </a:ext>
              </a:extLst>
            </p:cNvPr>
            <p:cNvCxnSpPr>
              <a:cxnSpLocks/>
            </p:cNvCxnSpPr>
            <p:nvPr/>
          </p:nvCxnSpPr>
          <p:spPr>
            <a:xfrm flipH="1" flipV="1">
              <a:off x="9886533" y="2366705"/>
              <a:ext cx="747976" cy="102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67F2B1-8EA6-4BDA-B339-020657585C91}"/>
                </a:ext>
              </a:extLst>
            </p:cNvPr>
            <p:cNvCxnSpPr>
              <a:cxnSpLocks/>
            </p:cNvCxnSpPr>
            <p:nvPr/>
          </p:nvCxnSpPr>
          <p:spPr>
            <a:xfrm>
              <a:off x="10634509" y="2381719"/>
              <a:ext cx="259782" cy="7831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10885-4B51-4E90-9DBE-5D04F370A1C1}"/>
                </a:ext>
              </a:extLst>
            </p:cNvPr>
            <p:cNvCxnSpPr>
              <a:cxnSpLocks/>
            </p:cNvCxnSpPr>
            <p:nvPr/>
          </p:nvCxnSpPr>
          <p:spPr>
            <a:xfrm>
              <a:off x="9940768" y="3771756"/>
              <a:ext cx="17707" cy="58516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D5D9F2-486D-4368-8B44-1767C1E00B20}"/>
                </a:ext>
              </a:extLst>
            </p:cNvPr>
            <p:cNvCxnSpPr>
              <a:cxnSpLocks/>
            </p:cNvCxnSpPr>
            <p:nvPr/>
          </p:nvCxnSpPr>
          <p:spPr>
            <a:xfrm>
              <a:off x="9958475" y="3748551"/>
              <a:ext cx="592540" cy="25532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B884C8-6D17-47A2-8A1A-7DF8CB42AB60}"/>
                </a:ext>
              </a:extLst>
            </p:cNvPr>
            <p:cNvCxnSpPr>
              <a:cxnSpLocks/>
            </p:cNvCxnSpPr>
            <p:nvPr/>
          </p:nvCxnSpPr>
          <p:spPr>
            <a:xfrm flipV="1">
              <a:off x="9969302" y="4003871"/>
              <a:ext cx="581713" cy="353047"/>
            </a:xfrm>
            <a:prstGeom prst="line">
              <a:avLst/>
            </a:prstGeom>
            <a:solidFill>
              <a:srgbClr val="00B0F0"/>
            </a:solidFill>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DCBF7192-CB49-4DA1-9CA0-FE83F6056F65}"/>
              </a:ext>
            </a:extLst>
          </p:cNvPr>
          <p:cNvCxnSpPr>
            <a:cxnSpLocks/>
          </p:cNvCxnSpPr>
          <p:nvPr/>
        </p:nvCxnSpPr>
        <p:spPr>
          <a:xfrm flipV="1">
            <a:off x="1959835" y="3517790"/>
            <a:ext cx="1174746" cy="7831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D81458-81BE-4D05-A377-0DAD34E43EB4}"/>
              </a:ext>
            </a:extLst>
          </p:cNvPr>
          <p:cNvCxnSpPr>
            <a:cxnSpLocks/>
          </p:cNvCxnSpPr>
          <p:nvPr/>
        </p:nvCxnSpPr>
        <p:spPr>
          <a:xfrm>
            <a:off x="2386605" y="3507925"/>
            <a:ext cx="1014071" cy="793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D4BBE9-97D3-4D91-BB36-246DFB023E31}"/>
              </a:ext>
            </a:extLst>
          </p:cNvPr>
          <p:cNvSpPr txBox="1"/>
          <p:nvPr/>
        </p:nvSpPr>
        <p:spPr>
          <a:xfrm>
            <a:off x="3805376" y="3674414"/>
            <a:ext cx="1431636" cy="371113"/>
          </a:xfrm>
          <a:prstGeom prst="rect">
            <a:avLst/>
          </a:prstGeom>
          <a:noFill/>
        </p:spPr>
        <p:txBody>
          <a:bodyPr wrap="square" rtlCol="0">
            <a:spAutoFit/>
          </a:bodyPr>
          <a:lstStyle/>
          <a:p>
            <a:r>
              <a:rPr lang="en-US" dirty="0">
                <a:solidFill>
                  <a:srgbClr val="FF0000"/>
                </a:solidFill>
              </a:rPr>
              <a:t>Clique 1</a:t>
            </a:r>
            <a:endParaRPr lang="fr-FR" dirty="0">
              <a:solidFill>
                <a:srgbClr val="FF0000"/>
              </a:solidFill>
            </a:endParaRPr>
          </a:p>
        </p:txBody>
      </p:sp>
      <p:sp>
        <p:nvSpPr>
          <p:cNvPr id="31" name="TextBox 30">
            <a:extLst>
              <a:ext uri="{FF2B5EF4-FFF2-40B4-BE49-F238E27FC236}">
                <a16:creationId xmlns:a16="http://schemas.microsoft.com/office/drawing/2014/main" id="{8930D5C1-27DB-491D-80CD-2043E481B2E7}"/>
              </a:ext>
            </a:extLst>
          </p:cNvPr>
          <p:cNvSpPr txBox="1"/>
          <p:nvPr/>
        </p:nvSpPr>
        <p:spPr>
          <a:xfrm>
            <a:off x="3805376" y="4968305"/>
            <a:ext cx="1431636" cy="371113"/>
          </a:xfrm>
          <a:prstGeom prst="rect">
            <a:avLst/>
          </a:prstGeom>
          <a:noFill/>
        </p:spPr>
        <p:txBody>
          <a:bodyPr wrap="square" rtlCol="0">
            <a:spAutoFit/>
          </a:bodyPr>
          <a:lstStyle/>
          <a:p>
            <a:r>
              <a:rPr lang="en-US" dirty="0">
                <a:solidFill>
                  <a:srgbClr val="00B0F0"/>
                </a:solidFill>
              </a:rPr>
              <a:t>Clique 2</a:t>
            </a:r>
            <a:endParaRPr lang="fr-FR" dirty="0">
              <a:solidFill>
                <a:srgbClr val="00B0F0"/>
              </a:solidFill>
            </a:endParaRPr>
          </a:p>
        </p:txBody>
      </p:sp>
      <p:sp>
        <p:nvSpPr>
          <p:cNvPr id="33" name="TextBox 32">
            <a:extLst>
              <a:ext uri="{FF2B5EF4-FFF2-40B4-BE49-F238E27FC236}">
                <a16:creationId xmlns:a16="http://schemas.microsoft.com/office/drawing/2014/main" id="{947D64C2-C2FB-4066-B759-6B558E63D849}"/>
              </a:ext>
            </a:extLst>
          </p:cNvPr>
          <p:cNvSpPr txBox="1"/>
          <p:nvPr/>
        </p:nvSpPr>
        <p:spPr>
          <a:xfrm>
            <a:off x="5706381" y="3643381"/>
            <a:ext cx="6169890" cy="2246769"/>
          </a:xfrm>
          <a:prstGeom prst="rect">
            <a:avLst/>
          </a:prstGeom>
          <a:noFill/>
        </p:spPr>
        <p:txBody>
          <a:bodyPr wrap="square">
            <a:spAutoFit/>
          </a:bodyPr>
          <a:lstStyle/>
          <a:p>
            <a:r>
              <a:rPr lang="en-US" sz="2000" dirty="0"/>
              <a:t>A clique is a maximal complete subgraph</a:t>
            </a:r>
          </a:p>
          <a:p>
            <a:r>
              <a:rPr lang="en-US" sz="2000" i="1" dirty="0"/>
              <a:t>i.e. you can’t add any more nodes to it without it no longer being complete – all nodes connected to all others</a:t>
            </a:r>
          </a:p>
          <a:p>
            <a:endParaRPr lang="en-US" sz="2000" i="1" dirty="0"/>
          </a:p>
          <a:p>
            <a:r>
              <a:rPr lang="en-US" sz="2000" dirty="0"/>
              <a:t>Cliques in networks could vary in size</a:t>
            </a:r>
          </a:p>
          <a:p>
            <a:endParaRPr lang="en-US" sz="2000" dirty="0"/>
          </a:p>
          <a:p>
            <a:r>
              <a:rPr lang="en-US" sz="2000" dirty="0"/>
              <a:t>They often overlap</a:t>
            </a:r>
            <a:endParaRPr lang="fr-FR" sz="2000" dirty="0"/>
          </a:p>
        </p:txBody>
      </p:sp>
    </p:spTree>
    <p:extLst>
      <p:ext uri="{BB962C8B-B14F-4D97-AF65-F5344CB8AC3E}">
        <p14:creationId xmlns:p14="http://schemas.microsoft.com/office/powerpoint/2010/main" val="2214840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638122"/>
            <a:ext cx="5820600" cy="3170099"/>
          </a:xfrm>
          <a:prstGeom prst="rect">
            <a:avLst/>
          </a:prstGeom>
          <a:noFill/>
        </p:spPr>
        <p:txBody>
          <a:bodyPr wrap="square">
            <a:spAutoFit/>
          </a:bodyPr>
          <a:lstStyle/>
          <a:p>
            <a:r>
              <a:rPr lang="en-US" sz="2000" dirty="0"/>
              <a:t>Some networks are divided into clusters which have more edges within clusters than between them.</a:t>
            </a:r>
            <a:endParaRPr lang="en-US" sz="2000" i="1" dirty="0"/>
          </a:p>
          <a:p>
            <a:endParaRPr lang="en-US" sz="2000" i="1" dirty="0"/>
          </a:p>
          <a:p>
            <a:endParaRPr lang="en-US" sz="2000" dirty="0"/>
          </a:p>
          <a:p>
            <a:r>
              <a:rPr lang="en-US" sz="2000" dirty="0"/>
              <a:t>These are called modules or communities</a:t>
            </a:r>
          </a:p>
          <a:p>
            <a:endParaRPr lang="en-US" sz="2000" dirty="0"/>
          </a:p>
          <a:p>
            <a:endParaRPr lang="en-US" sz="2000" dirty="0"/>
          </a:p>
          <a:p>
            <a:endParaRPr lang="en-US" sz="2000" dirty="0"/>
          </a:p>
          <a:p>
            <a:r>
              <a:rPr lang="en-US" sz="2000" dirty="0"/>
              <a:t>Community structure can be important for ecological processes such as disease transmission</a:t>
            </a:r>
          </a:p>
        </p:txBody>
      </p:sp>
    </p:spTree>
    <p:extLst>
      <p:ext uri="{BB962C8B-B14F-4D97-AF65-F5344CB8AC3E}">
        <p14:creationId xmlns:p14="http://schemas.microsoft.com/office/powerpoint/2010/main" val="749837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3" name="Picture 2">
            <a:extLst>
              <a:ext uri="{FF2B5EF4-FFF2-40B4-BE49-F238E27FC236}">
                <a16:creationId xmlns:a16="http://schemas.microsoft.com/office/drawing/2014/main" id="{DAACF9AD-78F0-4880-835C-9B89C1CE62BF}"/>
              </a:ext>
            </a:extLst>
          </p:cNvPr>
          <p:cNvPicPr>
            <a:picLocks noChangeAspect="1"/>
          </p:cNvPicPr>
          <p:nvPr/>
        </p:nvPicPr>
        <p:blipFill>
          <a:blip r:embed="rId2"/>
          <a:stretch>
            <a:fillRect/>
          </a:stretch>
        </p:blipFill>
        <p:spPr>
          <a:xfrm>
            <a:off x="1955136" y="2233751"/>
            <a:ext cx="8592792" cy="4242071"/>
          </a:xfrm>
          <a:prstGeom prst="rect">
            <a:avLst/>
          </a:prstGeom>
        </p:spPr>
      </p:pic>
    </p:spTree>
    <p:extLst>
      <p:ext uri="{BB962C8B-B14F-4D97-AF65-F5344CB8AC3E}">
        <p14:creationId xmlns:p14="http://schemas.microsoft.com/office/powerpoint/2010/main" val="2586599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pPr marL="457200" indent="-457200">
              <a:buAutoNum type="arabicPeriod"/>
            </a:pPr>
            <a:endParaRPr lang="en-US" sz="2000" b="1" dirty="0"/>
          </a:p>
          <a:p>
            <a:pPr marL="457200" indent="-457200">
              <a:buAutoNum type="arabicPeriod"/>
            </a:pPr>
            <a:r>
              <a:rPr lang="en-US" sz="2000" b="1" dirty="0"/>
              <a:t>Statistical models </a:t>
            </a:r>
            <a:r>
              <a:rPr lang="en-US" sz="2000" dirty="0"/>
              <a:t>called stochastic block models</a:t>
            </a:r>
          </a:p>
          <a:p>
            <a:pPr marL="457200" indent="-457200">
              <a:buAutoNum type="arabicPeriod"/>
            </a:pPr>
            <a:endParaRPr lang="en-US" sz="2000" b="1" dirty="0"/>
          </a:p>
          <a:p>
            <a:pPr marL="457200" indent="-457200">
              <a:buAutoNum type="arabicPeriod"/>
            </a:pPr>
            <a:endParaRPr lang="en-US" sz="2000" b="1" dirty="0"/>
          </a:p>
          <a:p>
            <a:r>
              <a:rPr lang="en-US" sz="2000" dirty="0"/>
              <a:t>We will introduce community detection algorithms here as a descriptive tool but be warned that they need to be used carefully, as using statistical models is better for formal analysis of communities</a:t>
            </a:r>
          </a:p>
          <a:p>
            <a:r>
              <a:rPr lang="en-US" sz="2000" dirty="0">
                <a:hlinkClick r:id="rId3"/>
              </a:rPr>
              <a:t>https://skewed.de/tiago/blog/descriptive-inferential</a:t>
            </a:r>
            <a:endParaRPr lang="en-US" sz="2000" dirty="0"/>
          </a:p>
          <a:p>
            <a:endParaRPr lang="en-US" sz="2000" dirty="0"/>
          </a:p>
        </p:txBody>
      </p:sp>
    </p:spTree>
    <p:extLst>
      <p:ext uri="{BB962C8B-B14F-4D97-AF65-F5344CB8AC3E}">
        <p14:creationId xmlns:p14="http://schemas.microsoft.com/office/powerpoint/2010/main" val="942540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477875"/>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p:txBody>
      </p:sp>
    </p:spTree>
    <p:extLst>
      <p:ext uri="{BB962C8B-B14F-4D97-AF65-F5344CB8AC3E}">
        <p14:creationId xmlns:p14="http://schemas.microsoft.com/office/powerpoint/2010/main" val="820486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4093428"/>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There are MANY community detection algorithms:</a:t>
            </a:r>
          </a:p>
          <a:p>
            <a:r>
              <a:rPr lang="en-US" sz="2000" dirty="0">
                <a:hlinkClick r:id="rId3"/>
              </a:rPr>
              <a:t>https://igraph.org/c/doc/igraph-Community.html</a:t>
            </a:r>
            <a:endParaRPr lang="en-US" sz="2000" dirty="0"/>
          </a:p>
          <a:p>
            <a:endParaRPr lang="en-US" sz="2000" dirty="0"/>
          </a:p>
          <a:p>
            <a:r>
              <a:rPr lang="en-US" sz="2000" dirty="0"/>
              <a:t>They won’t always give the same results</a:t>
            </a:r>
          </a:p>
          <a:p>
            <a:endParaRPr lang="en-US" sz="2000" dirty="0"/>
          </a:p>
          <a:p>
            <a:r>
              <a:rPr lang="en-US" sz="2000" dirty="0"/>
              <a:t>It can be difficult to decide which is best – read the help pages carefully for clues</a:t>
            </a:r>
          </a:p>
          <a:p>
            <a:endParaRPr lang="en-US" sz="2000" dirty="0"/>
          </a:p>
          <a:p>
            <a:r>
              <a:rPr lang="en-US" sz="2000" dirty="0"/>
              <a:t>The </a:t>
            </a:r>
            <a:r>
              <a:rPr lang="en-US" sz="2000" b="1" dirty="0" err="1"/>
              <a:t>infomap</a:t>
            </a:r>
            <a:r>
              <a:rPr lang="en-US" sz="2000" dirty="0"/>
              <a:t> algorithm is often a good place to start</a:t>
            </a:r>
          </a:p>
        </p:txBody>
      </p:sp>
    </p:spTree>
    <p:extLst>
      <p:ext uri="{BB962C8B-B14F-4D97-AF65-F5344CB8AC3E}">
        <p14:creationId xmlns:p14="http://schemas.microsoft.com/office/powerpoint/2010/main" val="225891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8" name="Picture 7">
            <a:extLst>
              <a:ext uri="{FF2B5EF4-FFF2-40B4-BE49-F238E27FC236}">
                <a16:creationId xmlns:a16="http://schemas.microsoft.com/office/drawing/2014/main" id="{F5D7DDA2-FD76-4B96-9103-E8273B7BBE15}"/>
              </a:ext>
            </a:extLst>
          </p:cNvPr>
          <p:cNvPicPr>
            <a:picLocks noChangeAspect="1"/>
          </p:cNvPicPr>
          <p:nvPr/>
        </p:nvPicPr>
        <p:blipFill rotWithShape="1">
          <a:blip r:embed="rId2">
            <a:extLst>
              <a:ext uri="{28A0092B-C50C-407E-A947-70E740481C1C}">
                <a14:useLocalDpi xmlns:a14="http://schemas.microsoft.com/office/drawing/2010/main" val="0"/>
              </a:ext>
            </a:extLst>
          </a:blip>
          <a:srcRect l="27056" t="12128" r="21140" b="17368"/>
          <a:stretch/>
        </p:blipFill>
        <p:spPr>
          <a:xfrm>
            <a:off x="1272988" y="2233751"/>
            <a:ext cx="4294459" cy="4174836"/>
          </a:xfrm>
          <a:prstGeom prst="rect">
            <a:avLst/>
          </a:prstGeom>
        </p:spPr>
      </p:pic>
      <p:sp>
        <p:nvSpPr>
          <p:cNvPr id="9" name="TextBox 8">
            <a:extLst>
              <a:ext uri="{FF2B5EF4-FFF2-40B4-BE49-F238E27FC236}">
                <a16:creationId xmlns:a16="http://schemas.microsoft.com/office/drawing/2014/main" id="{51B4C914-BE5C-408F-A17E-FEB8752077F4}"/>
              </a:ext>
            </a:extLst>
          </p:cNvPr>
          <p:cNvSpPr txBox="1"/>
          <p:nvPr/>
        </p:nvSpPr>
        <p:spPr>
          <a:xfrm>
            <a:off x="5798745" y="2233751"/>
            <a:ext cx="5820600" cy="3785652"/>
          </a:xfrm>
          <a:prstGeom prst="rect">
            <a:avLst/>
          </a:prstGeom>
          <a:noFill/>
        </p:spPr>
        <p:txBody>
          <a:bodyPr wrap="square">
            <a:spAutoFit/>
          </a:bodyPr>
          <a:lstStyle/>
          <a:p>
            <a:r>
              <a:rPr lang="en-US" sz="2000" dirty="0"/>
              <a:t>There are two routes to finding community structure:</a:t>
            </a:r>
          </a:p>
          <a:p>
            <a:endParaRPr lang="en-US" sz="2000" dirty="0"/>
          </a:p>
          <a:p>
            <a:pPr marL="457200" indent="-457200">
              <a:buAutoNum type="arabicPeriod"/>
            </a:pPr>
            <a:r>
              <a:rPr lang="en-US" sz="2000" b="1" dirty="0"/>
              <a:t>Community detection algorithms</a:t>
            </a:r>
          </a:p>
          <a:p>
            <a:endParaRPr lang="en-US" sz="2000" dirty="0"/>
          </a:p>
          <a:p>
            <a:r>
              <a:rPr lang="en-US" sz="2000" dirty="0"/>
              <a:t>Most community detection methods </a:t>
            </a:r>
            <a:r>
              <a:rPr lang="en-US" sz="2000" dirty="0" err="1"/>
              <a:t>maximise</a:t>
            </a:r>
            <a:r>
              <a:rPr lang="en-US" sz="2000" dirty="0"/>
              <a:t> </a:t>
            </a:r>
            <a:r>
              <a:rPr lang="en-US" sz="2000" b="1" dirty="0"/>
              <a:t>MODULARITY</a:t>
            </a:r>
          </a:p>
          <a:p>
            <a:endParaRPr lang="en-US" sz="2000" b="1" dirty="0"/>
          </a:p>
          <a:p>
            <a:r>
              <a:rPr lang="en-US" sz="2000" dirty="0"/>
              <a:t>Modularity is a measure of the strength of division of a network into the assigned groups</a:t>
            </a:r>
          </a:p>
          <a:p>
            <a:endParaRPr lang="en-US" sz="2000" dirty="0"/>
          </a:p>
          <a:p>
            <a:r>
              <a:rPr lang="en-US" sz="2000" b="1" i="1" dirty="0"/>
              <a:t>High modularity indicates many more connections within groups than expected by chance</a:t>
            </a:r>
          </a:p>
        </p:txBody>
      </p:sp>
    </p:spTree>
    <p:extLst>
      <p:ext uri="{BB962C8B-B14F-4D97-AF65-F5344CB8AC3E}">
        <p14:creationId xmlns:p14="http://schemas.microsoft.com/office/powerpoint/2010/main" val="2737946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COMMUNITY STRUCTURE</a:t>
            </a:r>
          </a:p>
        </p:txBody>
      </p:sp>
      <p:pic>
        <p:nvPicPr>
          <p:cNvPr id="4" name="Picture 3">
            <a:extLst>
              <a:ext uri="{FF2B5EF4-FFF2-40B4-BE49-F238E27FC236}">
                <a16:creationId xmlns:a16="http://schemas.microsoft.com/office/drawing/2014/main" id="{38C8E504-13D7-43CB-B8EA-4A2DC24C7A50}"/>
              </a:ext>
            </a:extLst>
          </p:cNvPr>
          <p:cNvPicPr>
            <a:picLocks noChangeAspect="1"/>
          </p:cNvPicPr>
          <p:nvPr/>
        </p:nvPicPr>
        <p:blipFill rotWithShape="1">
          <a:blip r:embed="rId2">
            <a:extLst>
              <a:ext uri="{28A0092B-C50C-407E-A947-70E740481C1C}">
                <a14:useLocalDpi xmlns:a14="http://schemas.microsoft.com/office/drawing/2010/main" val="0"/>
              </a:ext>
            </a:extLst>
          </a:blip>
          <a:srcRect t="-1036" r="1172" b="48332"/>
          <a:stretch/>
        </p:blipFill>
        <p:spPr>
          <a:xfrm>
            <a:off x="686229" y="2507095"/>
            <a:ext cx="10819541" cy="2847109"/>
          </a:xfrm>
          <a:prstGeom prst="rect">
            <a:avLst/>
          </a:prstGeom>
        </p:spPr>
      </p:pic>
    </p:spTree>
    <p:extLst>
      <p:ext uri="{BB962C8B-B14F-4D97-AF65-F5344CB8AC3E}">
        <p14:creationId xmlns:p14="http://schemas.microsoft.com/office/powerpoint/2010/main" val="3814748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7" name="TextBox 6">
            <a:extLst>
              <a:ext uri="{FF2B5EF4-FFF2-40B4-BE49-F238E27FC236}">
                <a16:creationId xmlns:a16="http://schemas.microsoft.com/office/drawing/2014/main" id="{FFD9321C-83C7-41D6-9D81-99BA2EA238AF}"/>
              </a:ext>
            </a:extLst>
          </p:cNvPr>
          <p:cNvSpPr txBox="1"/>
          <p:nvPr/>
        </p:nvSpPr>
        <p:spPr>
          <a:xfrm>
            <a:off x="1272988" y="1631578"/>
            <a:ext cx="9861177" cy="400110"/>
          </a:xfrm>
          <a:prstGeom prst="rect">
            <a:avLst/>
          </a:prstGeom>
          <a:noFill/>
        </p:spPr>
        <p:txBody>
          <a:bodyPr wrap="square" rtlCol="0">
            <a:spAutoFit/>
          </a:bodyPr>
          <a:lstStyle/>
          <a:p>
            <a:r>
              <a:rPr lang="en-US" sz="2000" b="1" dirty="0"/>
              <a:t>CORE-PERIPHERY STRUCTURE</a:t>
            </a:r>
          </a:p>
        </p:txBody>
      </p:sp>
      <p:pic>
        <p:nvPicPr>
          <p:cNvPr id="5" name="Picture 4">
            <a:extLst>
              <a:ext uri="{FF2B5EF4-FFF2-40B4-BE49-F238E27FC236}">
                <a16:creationId xmlns:a16="http://schemas.microsoft.com/office/drawing/2014/main" id="{07A8F920-5019-43A8-94FA-524839901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31" y="2233751"/>
            <a:ext cx="4477369" cy="4548700"/>
          </a:xfrm>
          <a:prstGeom prst="rect">
            <a:avLst/>
          </a:prstGeom>
        </p:spPr>
      </p:pic>
      <p:sp>
        <p:nvSpPr>
          <p:cNvPr id="3" name="Oval 2">
            <a:extLst>
              <a:ext uri="{FF2B5EF4-FFF2-40B4-BE49-F238E27FC236}">
                <a16:creationId xmlns:a16="http://schemas.microsoft.com/office/drawing/2014/main" id="{D190AB71-8E41-439B-82D8-A25997D5B652}"/>
              </a:ext>
            </a:extLst>
          </p:cNvPr>
          <p:cNvSpPr/>
          <p:nvPr/>
        </p:nvSpPr>
        <p:spPr>
          <a:xfrm rot="19501028">
            <a:off x="2834527" y="3811323"/>
            <a:ext cx="1599428" cy="1404776"/>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82BFD137-E1FD-462D-8719-DA7A7FF4AAE0}"/>
              </a:ext>
            </a:extLst>
          </p:cNvPr>
          <p:cNvSpPr txBox="1"/>
          <p:nvPr/>
        </p:nvSpPr>
        <p:spPr>
          <a:xfrm>
            <a:off x="323273" y="5643418"/>
            <a:ext cx="877454" cy="461665"/>
          </a:xfrm>
          <a:prstGeom prst="rect">
            <a:avLst/>
          </a:prstGeom>
          <a:noFill/>
        </p:spPr>
        <p:txBody>
          <a:bodyPr wrap="square" rtlCol="0">
            <a:spAutoFit/>
          </a:bodyPr>
          <a:lstStyle/>
          <a:p>
            <a:r>
              <a:rPr lang="en-US" sz="2400" b="1" dirty="0">
                <a:solidFill>
                  <a:srgbClr val="FFC000"/>
                </a:solidFill>
              </a:rPr>
              <a:t>CORE</a:t>
            </a:r>
            <a:endParaRPr lang="fr-FR" sz="2400" b="1" dirty="0">
              <a:solidFill>
                <a:srgbClr val="FFC000"/>
              </a:solidFill>
            </a:endParaRPr>
          </a:p>
        </p:txBody>
      </p:sp>
      <p:cxnSp>
        <p:nvCxnSpPr>
          <p:cNvPr id="9" name="Connector: Curved 8">
            <a:extLst>
              <a:ext uri="{FF2B5EF4-FFF2-40B4-BE49-F238E27FC236}">
                <a16:creationId xmlns:a16="http://schemas.microsoft.com/office/drawing/2014/main" id="{EB7D9F86-0DDC-4BCA-B26B-9453FBB61EFB}"/>
              </a:ext>
            </a:extLst>
          </p:cNvPr>
          <p:cNvCxnSpPr>
            <a:stCxn id="4" idx="3"/>
            <a:endCxn id="3" idx="3"/>
          </p:cNvCxnSpPr>
          <p:nvPr/>
        </p:nvCxnSpPr>
        <p:spPr>
          <a:xfrm flipV="1">
            <a:off x="1200727" y="5244848"/>
            <a:ext cx="2254953" cy="629403"/>
          </a:xfrm>
          <a:prstGeom prst="curved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351307-E2F0-49A1-A80E-51B8EA9F6857}"/>
              </a:ext>
            </a:extLst>
          </p:cNvPr>
          <p:cNvSpPr txBox="1"/>
          <p:nvPr/>
        </p:nvSpPr>
        <p:spPr>
          <a:xfrm>
            <a:off x="6216073" y="2233751"/>
            <a:ext cx="5403272" cy="3477875"/>
          </a:xfrm>
          <a:prstGeom prst="rect">
            <a:avLst/>
          </a:prstGeom>
          <a:noFill/>
        </p:spPr>
        <p:txBody>
          <a:bodyPr wrap="square">
            <a:spAutoFit/>
          </a:bodyPr>
          <a:lstStyle/>
          <a:p>
            <a:r>
              <a:rPr lang="en-US" sz="2000" dirty="0"/>
              <a:t>Core-periphery structure can help “insiders” and “outsiders” in social groups</a:t>
            </a:r>
          </a:p>
          <a:p>
            <a:endParaRPr lang="en-US" sz="2000" b="1" i="1" dirty="0"/>
          </a:p>
          <a:p>
            <a:r>
              <a:rPr lang="en-US" sz="2000" dirty="0"/>
              <a:t>In </a:t>
            </a:r>
            <a:r>
              <a:rPr lang="en-US" sz="2000" dirty="0" err="1"/>
              <a:t>igraph</a:t>
            </a:r>
            <a:r>
              <a:rPr lang="en-US" sz="2000" dirty="0"/>
              <a:t>:</a:t>
            </a:r>
          </a:p>
          <a:p>
            <a:r>
              <a:rPr lang="en-US" sz="2000" dirty="0" err="1">
                <a:highlight>
                  <a:srgbClr val="C0C0C0"/>
                </a:highlight>
                <a:latin typeface="Courier New" panose="02070309020205020404" pitchFamily="49" charset="0"/>
                <a:cs typeface="Courier New" panose="02070309020205020404" pitchFamily="49" charset="0"/>
              </a:rPr>
              <a:t>igraph</a:t>
            </a:r>
            <a:r>
              <a:rPr lang="en-US" sz="2000" dirty="0">
                <a:highlight>
                  <a:srgbClr val="C0C0C0"/>
                </a:highlight>
                <a:latin typeface="Courier New" panose="02070309020205020404" pitchFamily="49" charset="0"/>
                <a:cs typeface="Courier New" panose="02070309020205020404" pitchFamily="49" charset="0"/>
              </a:rPr>
              <a:t>::</a:t>
            </a:r>
            <a:r>
              <a:rPr lang="en-US" sz="2000" dirty="0" err="1">
                <a:highlight>
                  <a:srgbClr val="C0C0C0"/>
                </a:highlight>
                <a:latin typeface="Courier New" panose="02070309020205020404" pitchFamily="49" charset="0"/>
                <a:cs typeface="Courier New" panose="02070309020205020404" pitchFamily="49" charset="0"/>
              </a:rPr>
              <a:t>coreness</a:t>
            </a:r>
            <a:r>
              <a:rPr lang="en-US" sz="2000" dirty="0">
                <a:highlight>
                  <a:srgbClr val="C0C0C0"/>
                </a:highlight>
                <a:latin typeface="Courier New" panose="02070309020205020404" pitchFamily="49" charset="0"/>
                <a:cs typeface="Courier New" panose="02070309020205020404" pitchFamily="49" charset="0"/>
              </a:rPr>
              <a:t>(network)</a:t>
            </a:r>
          </a:p>
          <a:p>
            <a:endParaRPr lang="en-US" sz="2000" dirty="0"/>
          </a:p>
          <a:p>
            <a:r>
              <a:rPr lang="en-US" sz="2000" dirty="0"/>
              <a:t>Or you can use specific R packages:</a:t>
            </a:r>
          </a:p>
          <a:p>
            <a:r>
              <a:rPr lang="en-US" sz="2000" dirty="0">
                <a:hlinkClick r:id="rId3"/>
              </a:rPr>
              <a:t>https://rdrr.io/github/schochastics/igraphUtils/</a:t>
            </a:r>
            <a:endParaRPr lang="en-US" sz="2000" dirty="0"/>
          </a:p>
          <a:p>
            <a:r>
              <a:rPr lang="en-US" sz="2000" dirty="0"/>
              <a:t> </a:t>
            </a:r>
          </a:p>
          <a:p>
            <a:r>
              <a:rPr lang="en-US" sz="2000" dirty="0"/>
              <a:t>Not used commonly in animal social network analysis</a:t>
            </a:r>
          </a:p>
        </p:txBody>
      </p:sp>
    </p:spTree>
    <p:extLst>
      <p:ext uri="{BB962C8B-B14F-4D97-AF65-F5344CB8AC3E}">
        <p14:creationId xmlns:p14="http://schemas.microsoft.com/office/powerpoint/2010/main" val="3131037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3.    Describing mesoscale structure of networks</a:t>
            </a:r>
            <a:endParaRPr lang="en-US" sz="2400" b="1" i="1" dirty="0"/>
          </a:p>
        </p:txBody>
      </p:sp>
      <p:sp>
        <p:nvSpPr>
          <p:cNvPr id="11" name="TextBox 10">
            <a:extLst>
              <a:ext uri="{FF2B5EF4-FFF2-40B4-BE49-F238E27FC236}">
                <a16:creationId xmlns:a16="http://schemas.microsoft.com/office/drawing/2014/main" id="{F15AE769-B7E9-4CAD-B660-99FEB153A7BD}"/>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Go to the R Markdown for Session 2 and work through the section SESSION 2: PART 3 </a:t>
            </a:r>
          </a:p>
        </p:txBody>
      </p:sp>
    </p:spTree>
    <p:extLst>
      <p:ext uri="{BB962C8B-B14F-4D97-AF65-F5344CB8AC3E}">
        <p14:creationId xmlns:p14="http://schemas.microsoft.com/office/powerpoint/2010/main" val="2115853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66A73D1-F718-4EDA-A15C-463111E21982}"/>
              </a:ext>
            </a:extLst>
          </p:cNvPr>
          <p:cNvSpPr txBox="1"/>
          <p:nvPr/>
        </p:nvSpPr>
        <p:spPr>
          <a:xfrm>
            <a:off x="6363855" y="5673048"/>
            <a:ext cx="5505928" cy="830997"/>
          </a:xfrm>
          <a:prstGeom prst="rect">
            <a:avLst/>
          </a:prstGeom>
          <a:noFill/>
        </p:spPr>
        <p:txBody>
          <a:bodyPr wrap="square">
            <a:spAutoFit/>
          </a:bodyPr>
          <a:lstStyle/>
          <a:p>
            <a:pPr algn="r"/>
            <a:r>
              <a:rPr lang="en-US" sz="2400" dirty="0"/>
              <a:t>Networks help link individual </a:t>
            </a:r>
            <a:r>
              <a:rPr lang="en-US" sz="2400" dirty="0" err="1"/>
              <a:t>behaviours</a:t>
            </a:r>
            <a:r>
              <a:rPr lang="en-US" sz="2400" dirty="0"/>
              <a:t> to population patterns</a:t>
            </a:r>
            <a:endParaRPr lang="fr-FR" sz="2400" dirty="0"/>
          </a:p>
        </p:txBody>
      </p:sp>
    </p:spTree>
    <p:extLst>
      <p:ext uri="{BB962C8B-B14F-4D97-AF65-F5344CB8AC3E}">
        <p14:creationId xmlns:p14="http://schemas.microsoft.com/office/powerpoint/2010/main" val="3951372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Tree>
    <p:extLst>
      <p:ext uri="{BB962C8B-B14F-4D97-AF65-F5344CB8AC3E}">
        <p14:creationId xmlns:p14="http://schemas.microsoft.com/office/powerpoint/2010/main" val="123368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715470"/>
              </a:xfrm>
              <a:prstGeom prst="rect">
                <a:avLst/>
              </a:prstGeom>
              <a:noFill/>
            </p:spPr>
            <p:txBody>
              <a:bodyPr wrap="square" rtlCol="0">
                <a:spAutoFit/>
              </a:bodyPr>
              <a:lstStyle/>
              <a:p>
                <a:r>
                  <a:rPr lang="en-US" dirty="0"/>
                  <a:t>Density is easy to calculate for unweighted networks.</a:t>
                </a:r>
              </a:p>
              <a:p>
                <a:endParaRPr lang="en-US" dirty="0"/>
              </a:p>
              <a:p>
                <a:r>
                  <a:rPr lang="en-US" dirty="0"/>
                  <a:t>Undirected: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f>
                                <m:fPr>
                                  <m:ctrlPr>
                                    <a:rPr lang="fr-FR"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28</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715470"/>
              </a:xfrm>
              <a:prstGeom prst="rect">
                <a:avLst/>
              </a:prstGeom>
              <a:blipFill>
                <a:blip r:embed="rId2"/>
                <a:stretch>
                  <a:fillRect l="-655" t="-2135"/>
                </a:stretch>
              </a:blipFill>
            </p:spPr>
            <p:txBody>
              <a:bodyPr/>
              <a:lstStyle/>
              <a:p>
                <a:r>
                  <a:rPr lang="fr-FR">
                    <a:noFill/>
                  </a:rPr>
                  <a:t> </a:t>
                </a:r>
              </a:p>
            </p:txBody>
          </p:sp>
        </mc:Fallback>
      </mc:AlternateContent>
    </p:spTree>
    <p:extLst>
      <p:ext uri="{BB962C8B-B14F-4D97-AF65-F5344CB8AC3E}">
        <p14:creationId xmlns:p14="http://schemas.microsoft.com/office/powerpoint/2010/main" val="2488620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1499065"/>
              </a:xfrm>
              <a:prstGeom prst="rect">
                <a:avLst/>
              </a:prstGeom>
              <a:noFill/>
            </p:spPr>
            <p:txBody>
              <a:bodyPr wrap="square" rtlCol="0">
                <a:spAutoFit/>
              </a:bodyPr>
              <a:lstStyle/>
              <a:p>
                <a:r>
                  <a:rPr lang="en-US" dirty="0"/>
                  <a:t>Density is easy to calculate for unweighted networks.</a:t>
                </a:r>
              </a:p>
              <a:p>
                <a:endParaRPr lang="en-US" dirty="0"/>
              </a:p>
              <a:p>
                <a:r>
                  <a:rPr lang="en-US" dirty="0"/>
                  <a:t>Directed:</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𝑒𝑑𝑔𝑒𝑠</m:t>
                          </m:r>
                        </m:num>
                        <m:den>
                          <m:sSup>
                            <m:sSupPr>
                              <m:ctrlPr>
                                <a:rPr lang="fr-FR" i="1" smtClean="0">
                                  <a:latin typeface="Cambria Math" panose="02040503050406030204" pitchFamily="18" charset="0"/>
                                </a:rPr>
                              </m:ctrlPr>
                            </m:sSupPr>
                            <m:e>
                              <m:r>
                                <a:rPr lang="fr-FR" i="1" smtClean="0">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𝑛𝑜𝑑𝑒𝑠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m:t>
                          </m:r>
                        </m:den>
                      </m:f>
                    </m:oMath>
                  </m:oMathPara>
                </a14:m>
                <a:endParaRPr lang="fr-FR" dirty="0"/>
              </a:p>
            </p:txBody>
          </p:sp>
        </mc:Choice>
        <mc:Fallback xmlns="">
          <p:sp>
            <p:nvSpPr>
              <p:cNvPr id="4" name="TextBox 3">
                <a:extLst>
                  <a:ext uri="{FF2B5EF4-FFF2-40B4-BE49-F238E27FC236}">
                    <a16:creationId xmlns:a16="http://schemas.microsoft.com/office/drawing/2014/main" id="{03635F2C-D2A2-41EF-8492-FB66CBC4145F}"/>
                  </a:ext>
                </a:extLst>
              </p:cNvPr>
              <p:cNvSpPr txBox="1">
                <a:spLocks noRot="1" noChangeAspect="1" noMove="1" noResize="1" noEditPoints="1" noAdjustHandles="1" noChangeArrowheads="1" noChangeShapeType="1" noTextEdit="1"/>
              </p:cNvSpPr>
              <p:nvPr/>
            </p:nvSpPr>
            <p:spPr>
              <a:xfrm>
                <a:off x="3648364" y="4534282"/>
                <a:ext cx="7444509" cy="1499065"/>
              </a:xfrm>
              <a:prstGeom prst="rect">
                <a:avLst/>
              </a:prstGeom>
              <a:blipFill>
                <a:blip r:embed="rId2"/>
                <a:stretch>
                  <a:fillRect l="-655" t="-2439"/>
                </a:stretch>
              </a:blipFill>
            </p:spPr>
            <p:txBody>
              <a:bodyPr/>
              <a:lstStyle/>
              <a:p>
                <a:r>
                  <a:rPr lang="fr-FR">
                    <a:noFill/>
                  </a:rPr>
                  <a:t> </a:t>
                </a:r>
              </a:p>
            </p:txBody>
          </p:sp>
        </mc:Fallback>
      </mc:AlternateContent>
    </p:spTree>
    <p:extLst>
      <p:ext uri="{BB962C8B-B14F-4D97-AF65-F5344CB8AC3E}">
        <p14:creationId xmlns:p14="http://schemas.microsoft.com/office/powerpoint/2010/main" val="4172089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369332"/>
          </a:xfrm>
          <a:prstGeom prst="rect">
            <a:avLst/>
          </a:prstGeom>
          <a:noFill/>
        </p:spPr>
        <p:txBody>
          <a:bodyPr wrap="square" rtlCol="0">
            <a:spAutoFit/>
          </a:bodyPr>
          <a:lstStyle/>
          <a:p>
            <a:r>
              <a:rPr lang="en-US" dirty="0"/>
              <a:t>Density is easy to calculate in </a:t>
            </a:r>
            <a:r>
              <a:rPr lang="en-US" dirty="0" err="1"/>
              <a:t>igraph</a:t>
            </a:r>
            <a:endParaRPr lang="fr-FR" dirty="0"/>
          </a:p>
        </p:txBody>
      </p:sp>
      <p:sp>
        <p:nvSpPr>
          <p:cNvPr id="29" name="TextBox 28">
            <a:extLst>
              <a:ext uri="{FF2B5EF4-FFF2-40B4-BE49-F238E27FC236}">
                <a16:creationId xmlns:a16="http://schemas.microsoft.com/office/drawing/2014/main" id="{12A6790C-498D-4E33-91E8-91E46110801C}"/>
              </a:ext>
            </a:extLst>
          </p:cNvPr>
          <p:cNvSpPr txBox="1"/>
          <p:nvPr/>
        </p:nvSpPr>
        <p:spPr>
          <a:xfrm>
            <a:off x="3758874" y="5079176"/>
            <a:ext cx="6562164"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edge_density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16743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DENSITY (sometimes called </a:t>
            </a:r>
            <a:r>
              <a:rPr lang="en-US" sz="2400" dirty="0" err="1">
                <a:solidFill>
                  <a:schemeClr val="accent5">
                    <a:lumMod val="20000"/>
                    <a:lumOff val="80000"/>
                  </a:schemeClr>
                </a:solidFill>
              </a:rPr>
              <a:t>connectance</a:t>
            </a:r>
            <a:r>
              <a:rPr lang="en-US" sz="2400" dirty="0">
                <a:solidFill>
                  <a:schemeClr val="accent5">
                    <a:lumMod val="20000"/>
                    <a:lumOff val="80000"/>
                  </a:schemeClr>
                </a:solidFill>
              </a:rPr>
              <a:t> for ecological networks) is the proportion of possible edges that are connected</a:t>
            </a:r>
            <a:endParaRPr lang="en-CA" sz="2400" dirty="0">
              <a:solidFill>
                <a:schemeClr val="accent5">
                  <a:lumMod val="20000"/>
                  <a:lumOff val="80000"/>
                </a:schemeClr>
              </a:solidFill>
            </a:endParaRPr>
          </a:p>
        </p:txBody>
      </p:sp>
      <p:grpSp>
        <p:nvGrpSpPr>
          <p:cNvPr id="9" name="Group 8">
            <a:extLst>
              <a:ext uri="{FF2B5EF4-FFF2-40B4-BE49-F238E27FC236}">
                <a16:creationId xmlns:a16="http://schemas.microsoft.com/office/drawing/2014/main" id="{7BBEF4BA-0757-4132-B8BB-5F7255E80D14}"/>
              </a:ext>
            </a:extLst>
          </p:cNvPr>
          <p:cNvGrpSpPr/>
          <p:nvPr/>
        </p:nvGrpSpPr>
        <p:grpSpPr>
          <a:xfrm>
            <a:off x="1768000" y="4466409"/>
            <a:ext cx="1073040" cy="1849954"/>
            <a:chOff x="9277162" y="2195066"/>
            <a:chExt cx="1788767" cy="3083888"/>
          </a:xfrm>
        </p:grpSpPr>
        <p:cxnSp>
          <p:nvCxnSpPr>
            <p:cNvPr id="10" name="Straight Connector 9">
              <a:extLst>
                <a:ext uri="{FF2B5EF4-FFF2-40B4-BE49-F238E27FC236}">
                  <a16:creationId xmlns:a16="http://schemas.microsoft.com/office/drawing/2014/main" id="{350BC722-F0B2-4096-9DBF-1893038B5079}"/>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6E64028-1098-4350-8418-575B1AEBBA14}"/>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F3DEAAB0-131F-4FC9-8BA1-E4565583AF7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CE139C7-EC7A-4801-9AD2-B621048A74A7}"/>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5D05965C-D0DC-4159-951A-7ECA2701E7F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70120B4A-D5BA-41B5-81B0-A738D67340F4}"/>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DBF386C3-A6AF-40DE-B01B-5AE5635F8088}"/>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4ECA3E8C-852E-4C43-86B9-782B2B8AD78F}"/>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F806CBFF-D906-4816-AB29-DB1FB689C2D2}"/>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0862890-F104-4521-B99C-94B1EAC69CD4}"/>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C58196-E649-4E58-98E1-61CCDD77F89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FC0980-58FF-4272-9D6F-E338DFB4A2E1}"/>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62F2BC-8556-4912-B24E-F2BF263FEBFD}"/>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F58828-8F4D-4349-8B18-8DE022553E4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C3F966-9BBD-464B-9898-5F1C0131572B}"/>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3EBC62-2C7E-41D8-A488-541C2FE4556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C80547-883C-44F1-927D-5D55F295AE4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725D98-F269-4773-9485-E182BCB4C49B}"/>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3635F2C-D2A2-41EF-8492-FB66CBC4145F}"/>
              </a:ext>
            </a:extLst>
          </p:cNvPr>
          <p:cNvSpPr txBox="1"/>
          <p:nvPr/>
        </p:nvSpPr>
        <p:spPr>
          <a:xfrm>
            <a:off x="3648364" y="4534282"/>
            <a:ext cx="7444509" cy="646331"/>
          </a:xfrm>
          <a:prstGeom prst="rect">
            <a:avLst/>
          </a:prstGeom>
          <a:noFill/>
        </p:spPr>
        <p:txBody>
          <a:bodyPr wrap="square" rtlCol="0">
            <a:spAutoFit/>
          </a:bodyPr>
          <a:lstStyle/>
          <a:p>
            <a:r>
              <a:rPr lang="en-US" dirty="0"/>
              <a:t>Networks with high density are more efficient – better at spreading information but more susceptible to disease outbreaks</a:t>
            </a:r>
            <a:endParaRPr lang="fr-FR" dirty="0"/>
          </a:p>
        </p:txBody>
      </p:sp>
    </p:spTree>
    <p:extLst>
      <p:ext uri="{BB962C8B-B14F-4D97-AF65-F5344CB8AC3E}">
        <p14:creationId xmlns:p14="http://schemas.microsoft.com/office/powerpoint/2010/main" val="2884099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025373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77680"/>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AVERAGE PATH LENGTH is the average shortest route (in terms of number of edges traversed) between all possible pairs of nodes in the network</a:t>
            </a:r>
            <a:endParaRPr lang="en-CA" sz="2400" dirty="0">
              <a:solidFill>
                <a:schemeClr val="accent5">
                  <a:lumMod val="20000"/>
                  <a:lumOff val="80000"/>
                </a:schemeClr>
              </a:solidFill>
            </a:endParaRPr>
          </a:p>
        </p:txBody>
      </p:sp>
      <p:pic>
        <p:nvPicPr>
          <p:cNvPr id="3" name="Picture 2">
            <a:extLst>
              <a:ext uri="{FF2B5EF4-FFF2-40B4-BE49-F238E27FC236}">
                <a16:creationId xmlns:a16="http://schemas.microsoft.com/office/drawing/2014/main" id="{2A25B0B8-8B38-43F6-9152-8AD178D13413}"/>
              </a:ext>
            </a:extLst>
          </p:cNvPr>
          <p:cNvPicPr>
            <a:picLocks noChangeAspect="1"/>
          </p:cNvPicPr>
          <p:nvPr/>
        </p:nvPicPr>
        <p:blipFill>
          <a:blip r:embed="rId2"/>
          <a:stretch>
            <a:fillRect/>
          </a:stretch>
        </p:blipFill>
        <p:spPr>
          <a:xfrm>
            <a:off x="1077712" y="4206979"/>
            <a:ext cx="1370019" cy="2383030"/>
          </a:xfrm>
          <a:prstGeom prst="rect">
            <a:avLst/>
          </a:prstGeom>
        </p:spPr>
      </p:pic>
      <p:sp>
        <p:nvSpPr>
          <p:cNvPr id="5" name="TextBox 4">
            <a:extLst>
              <a:ext uri="{FF2B5EF4-FFF2-40B4-BE49-F238E27FC236}">
                <a16:creationId xmlns:a16="http://schemas.microsoft.com/office/drawing/2014/main" id="{1ED14BFC-35A7-45F5-9F03-79D93C0CAA33}"/>
              </a:ext>
            </a:extLst>
          </p:cNvPr>
          <p:cNvSpPr txBox="1"/>
          <p:nvPr/>
        </p:nvSpPr>
        <p:spPr>
          <a:xfrm>
            <a:off x="2736815" y="4312614"/>
            <a:ext cx="2493818" cy="2031325"/>
          </a:xfrm>
          <a:prstGeom prst="rect">
            <a:avLst/>
          </a:prstGeom>
          <a:noFill/>
        </p:spPr>
        <p:txBody>
          <a:bodyPr wrap="square" rtlCol="0">
            <a:spAutoFit/>
          </a:bodyPr>
          <a:lstStyle/>
          <a:p>
            <a:r>
              <a:rPr lang="en-US" dirty="0"/>
              <a:t>1—2: path length = 1</a:t>
            </a:r>
          </a:p>
          <a:p>
            <a:r>
              <a:rPr lang="en-US" dirty="0"/>
              <a:t>1—3: path length = 1</a:t>
            </a:r>
          </a:p>
          <a:p>
            <a:r>
              <a:rPr lang="en-US" dirty="0"/>
              <a:t>1—4: path length = 2</a:t>
            </a:r>
          </a:p>
          <a:p>
            <a:r>
              <a:rPr lang="en-US" dirty="0"/>
              <a:t>1—5: path length = 2</a:t>
            </a:r>
          </a:p>
          <a:p>
            <a:r>
              <a:rPr lang="en-US" dirty="0"/>
              <a:t>1—6: path length = 1</a:t>
            </a:r>
          </a:p>
          <a:p>
            <a:r>
              <a:rPr lang="en-US" dirty="0"/>
              <a:t>1—7: path length = 2</a:t>
            </a:r>
          </a:p>
          <a:p>
            <a:r>
              <a:rPr lang="en-US" dirty="0"/>
              <a:t>1—8: path length = 3</a:t>
            </a:r>
            <a:endParaRPr lang="fr-FR" dirty="0"/>
          </a:p>
        </p:txBody>
      </p:sp>
      <p:sp>
        <p:nvSpPr>
          <p:cNvPr id="75" name="TextBox 74">
            <a:extLst>
              <a:ext uri="{FF2B5EF4-FFF2-40B4-BE49-F238E27FC236}">
                <a16:creationId xmlns:a16="http://schemas.microsoft.com/office/drawing/2014/main" id="{D7CC9756-32AE-4F22-A83F-056AECA670BA}"/>
              </a:ext>
            </a:extLst>
          </p:cNvPr>
          <p:cNvSpPr txBox="1"/>
          <p:nvPr/>
        </p:nvSpPr>
        <p:spPr>
          <a:xfrm>
            <a:off x="5409208" y="4467865"/>
            <a:ext cx="6346814" cy="369332"/>
          </a:xfrm>
          <a:prstGeom prst="rect">
            <a:avLst/>
          </a:prstGeom>
          <a:noFill/>
        </p:spPr>
        <p:txBody>
          <a:bodyPr wrap="square" rtlCol="0">
            <a:spAutoFit/>
          </a:bodyPr>
          <a:lstStyle/>
          <a:p>
            <a:r>
              <a:rPr lang="en-US" dirty="0"/>
              <a:t>You can calculate average path length in </a:t>
            </a:r>
            <a:r>
              <a:rPr lang="en-US" dirty="0" err="1"/>
              <a:t>igraph</a:t>
            </a:r>
            <a:endParaRPr lang="fr-FR" dirty="0"/>
          </a:p>
        </p:txBody>
      </p:sp>
      <p:sp>
        <p:nvSpPr>
          <p:cNvPr id="76" name="TextBox 75">
            <a:extLst>
              <a:ext uri="{FF2B5EF4-FFF2-40B4-BE49-F238E27FC236}">
                <a16:creationId xmlns:a16="http://schemas.microsoft.com/office/drawing/2014/main" id="{12C2F31C-D96D-47D5-840B-2C0F845DEAC6}"/>
              </a:ext>
            </a:extLst>
          </p:cNvPr>
          <p:cNvSpPr txBox="1"/>
          <p:nvPr/>
        </p:nvSpPr>
        <p:spPr>
          <a:xfrm>
            <a:off x="5519717" y="5012759"/>
            <a:ext cx="5594571"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mean_distance</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F225828D-8447-47D1-904E-8436DA8617A6}"/>
              </a:ext>
            </a:extLst>
          </p:cNvPr>
          <p:cNvSpPr txBox="1"/>
          <p:nvPr/>
        </p:nvSpPr>
        <p:spPr>
          <a:xfrm>
            <a:off x="5409208" y="5705484"/>
            <a:ext cx="6346814"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2327607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u="sng" dirty="0"/>
              <a:t>BUT</a:t>
            </a:r>
            <a:r>
              <a:rPr lang="en-US" dirty="0"/>
              <a:t> in weighted networks you have to remember to convert edge weights again so that the weights are not treated as costs</a:t>
            </a:r>
            <a:endParaRPr lang="fr-FR" u="sng" dirty="0"/>
          </a:p>
        </p:txBody>
      </p:sp>
    </p:spTree>
    <p:extLst>
      <p:ext uri="{BB962C8B-B14F-4D97-AF65-F5344CB8AC3E}">
        <p14:creationId xmlns:p14="http://schemas.microsoft.com/office/powerpoint/2010/main" val="3653127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461665"/>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GLOBAL EFFICIENCY is the average of inverse distances between all pairs of nodes.  </a:t>
            </a:r>
            <a:endParaRPr lang="en-CA" sz="2400" dirty="0">
              <a:solidFill>
                <a:schemeClr val="accent5">
                  <a:lumMod val="20000"/>
                  <a:lumOff val="80000"/>
                </a:schemeClr>
              </a:solidFill>
            </a:endParaRPr>
          </a:p>
        </p:txBody>
      </p:sp>
      <p:pic>
        <p:nvPicPr>
          <p:cNvPr id="11" name="Picture 10">
            <a:extLst>
              <a:ext uri="{FF2B5EF4-FFF2-40B4-BE49-F238E27FC236}">
                <a16:creationId xmlns:a16="http://schemas.microsoft.com/office/drawing/2014/main" id="{B4429FE0-E171-4C57-B7EA-E070D5726925}"/>
              </a:ext>
            </a:extLst>
          </p:cNvPr>
          <p:cNvPicPr>
            <a:picLocks noChangeAspect="1"/>
          </p:cNvPicPr>
          <p:nvPr/>
        </p:nvPicPr>
        <p:blipFill>
          <a:blip r:embed="rId2"/>
          <a:stretch>
            <a:fillRect/>
          </a:stretch>
        </p:blipFill>
        <p:spPr>
          <a:xfrm>
            <a:off x="572655" y="4008951"/>
            <a:ext cx="1370019" cy="2383030"/>
          </a:xfrm>
          <a:prstGeom prst="rect">
            <a:avLst/>
          </a:prstGeom>
        </p:spPr>
      </p:pic>
      <p:sp>
        <p:nvSpPr>
          <p:cNvPr id="12" name="TextBox 11">
            <a:extLst>
              <a:ext uri="{FF2B5EF4-FFF2-40B4-BE49-F238E27FC236}">
                <a16:creationId xmlns:a16="http://schemas.microsoft.com/office/drawing/2014/main" id="{3A3A4E97-7B1A-45B3-9FE5-2826D569EB88}"/>
              </a:ext>
            </a:extLst>
          </p:cNvPr>
          <p:cNvSpPr txBox="1"/>
          <p:nvPr/>
        </p:nvSpPr>
        <p:spPr>
          <a:xfrm>
            <a:off x="2231757" y="4114586"/>
            <a:ext cx="3273115" cy="2031325"/>
          </a:xfrm>
          <a:prstGeom prst="rect">
            <a:avLst/>
          </a:prstGeom>
          <a:noFill/>
        </p:spPr>
        <p:txBody>
          <a:bodyPr wrap="square" rtlCol="0">
            <a:spAutoFit/>
          </a:bodyPr>
          <a:lstStyle/>
          <a:p>
            <a:r>
              <a:rPr lang="en-US" dirty="0"/>
              <a:t>1—2: inverse path length = 1</a:t>
            </a:r>
          </a:p>
          <a:p>
            <a:r>
              <a:rPr lang="en-US" dirty="0"/>
              <a:t>1—3: inverse path length = 1</a:t>
            </a:r>
          </a:p>
          <a:p>
            <a:r>
              <a:rPr lang="en-US" dirty="0"/>
              <a:t>1—4: inverse path length = 1/2</a:t>
            </a:r>
          </a:p>
          <a:p>
            <a:r>
              <a:rPr lang="en-US" dirty="0"/>
              <a:t>1—5: inverse path length = 1/2</a:t>
            </a:r>
          </a:p>
          <a:p>
            <a:r>
              <a:rPr lang="en-US" dirty="0"/>
              <a:t>1—6: inverse path length = 1</a:t>
            </a:r>
          </a:p>
          <a:p>
            <a:r>
              <a:rPr lang="en-US" dirty="0"/>
              <a:t>1—7: inverse path length = 1/2</a:t>
            </a:r>
          </a:p>
          <a:p>
            <a:r>
              <a:rPr lang="en-US" dirty="0"/>
              <a:t>1—8: inverse path length = 1/3</a:t>
            </a:r>
            <a:endParaRPr lang="fr-FR" dirty="0"/>
          </a:p>
        </p:txBody>
      </p:sp>
      <p:sp>
        <p:nvSpPr>
          <p:cNvPr id="13" name="TextBox 12">
            <a:extLst>
              <a:ext uri="{FF2B5EF4-FFF2-40B4-BE49-F238E27FC236}">
                <a16:creationId xmlns:a16="http://schemas.microsoft.com/office/drawing/2014/main" id="{2FE38770-0A73-47F4-8383-C8AA8258E2E8}"/>
              </a:ext>
            </a:extLst>
          </p:cNvPr>
          <p:cNvSpPr txBox="1"/>
          <p:nvPr/>
        </p:nvSpPr>
        <p:spPr>
          <a:xfrm>
            <a:off x="5793955" y="4114586"/>
            <a:ext cx="6108538" cy="369332"/>
          </a:xfrm>
          <a:prstGeom prst="rect">
            <a:avLst/>
          </a:prstGeom>
          <a:noFill/>
        </p:spPr>
        <p:txBody>
          <a:bodyPr wrap="square" rtlCol="0">
            <a:spAutoFit/>
          </a:bodyPr>
          <a:lstStyle/>
          <a:p>
            <a:r>
              <a:rPr lang="en-US" dirty="0"/>
              <a:t>You can calculate efficiency length in </a:t>
            </a:r>
            <a:r>
              <a:rPr lang="en-US" dirty="0" err="1"/>
              <a:t>igraph</a:t>
            </a:r>
            <a:endParaRPr lang="fr-FR" dirty="0"/>
          </a:p>
        </p:txBody>
      </p:sp>
      <p:sp>
        <p:nvSpPr>
          <p:cNvPr id="14" name="TextBox 13">
            <a:extLst>
              <a:ext uri="{FF2B5EF4-FFF2-40B4-BE49-F238E27FC236}">
                <a16:creationId xmlns:a16="http://schemas.microsoft.com/office/drawing/2014/main" id="{6289C17D-8D02-4365-8A5D-31924E14DB82}"/>
              </a:ext>
            </a:extLst>
          </p:cNvPr>
          <p:cNvSpPr txBox="1"/>
          <p:nvPr/>
        </p:nvSpPr>
        <p:spPr>
          <a:xfrm>
            <a:off x="5904465" y="4659480"/>
            <a:ext cx="5384536" cy="369332"/>
          </a:xfrm>
          <a:prstGeom prst="rect">
            <a:avLst/>
          </a:prstGeom>
          <a:solidFill>
            <a:schemeClr val="bg1">
              <a:lumMod val="95000"/>
            </a:schemeClr>
          </a:solidFill>
        </p:spPr>
        <p:txBody>
          <a:bodyPr wrap="square" rtlCol="0">
            <a:spAutoFit/>
          </a:bodyPr>
          <a:lstStyle/>
          <a:p>
            <a:r>
              <a:rPr lang="en-US" b="1" dirty="0" err="1">
                <a:latin typeface="Courier New" panose="02070309020205020404" pitchFamily="49" charset="0"/>
                <a:cs typeface="Courier New" panose="02070309020205020404" pitchFamily="49" charset="0"/>
              </a:rPr>
              <a:t>igraph</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global_efficiency</a:t>
            </a:r>
            <a:r>
              <a:rPr lang="en-US" b="1" dirty="0">
                <a:latin typeface="Courier New" panose="02070309020205020404" pitchFamily="49" charset="0"/>
                <a:cs typeface="Courier New" panose="02070309020205020404" pitchFamily="49" charset="0"/>
              </a:rPr>
              <a:t>(network)</a:t>
            </a:r>
            <a:endParaRPr lang="en-CA" b="1"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62E67C0-500D-4B96-8277-27A7AFCAB691}"/>
              </a:ext>
            </a:extLst>
          </p:cNvPr>
          <p:cNvSpPr txBox="1"/>
          <p:nvPr/>
        </p:nvSpPr>
        <p:spPr>
          <a:xfrm>
            <a:off x="5793955" y="5352205"/>
            <a:ext cx="6108538" cy="646331"/>
          </a:xfrm>
          <a:prstGeom prst="rect">
            <a:avLst/>
          </a:prstGeom>
          <a:noFill/>
        </p:spPr>
        <p:txBody>
          <a:bodyPr wrap="square" rtlCol="0">
            <a:spAutoFit/>
          </a:bodyPr>
          <a:lstStyle/>
          <a:p>
            <a:r>
              <a:rPr lang="en-US" dirty="0"/>
              <a:t>Efficiency can be useful in understanding transmission speeds through social networks</a:t>
            </a:r>
            <a:endParaRPr lang="fr-FR" dirty="0"/>
          </a:p>
        </p:txBody>
      </p:sp>
    </p:spTree>
    <p:extLst>
      <p:ext uri="{BB962C8B-B14F-4D97-AF65-F5344CB8AC3E}">
        <p14:creationId xmlns:p14="http://schemas.microsoft.com/office/powerpoint/2010/main" val="31034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6" name="TextBox 5">
            <a:extLst>
              <a:ext uri="{FF2B5EF4-FFF2-40B4-BE49-F238E27FC236}">
                <a16:creationId xmlns:a16="http://schemas.microsoft.com/office/drawing/2014/main" id="{CFE8B884-E63D-A894-34F8-CFDF07C8BAEF}"/>
              </a:ext>
            </a:extLst>
          </p:cNvPr>
          <p:cNvSpPr txBox="1"/>
          <p:nvPr/>
        </p:nvSpPr>
        <p:spPr>
          <a:xfrm>
            <a:off x="421341" y="967850"/>
            <a:ext cx="7124767" cy="461665"/>
          </a:xfrm>
          <a:prstGeom prst="rect">
            <a:avLst/>
          </a:prstGeom>
          <a:noFill/>
        </p:spPr>
        <p:txBody>
          <a:bodyPr wrap="square">
            <a:spAutoFit/>
          </a:bodyPr>
          <a:lstStyle/>
          <a:p>
            <a:r>
              <a:rPr lang="en-US" sz="2400" b="1" dirty="0"/>
              <a:t>4.    Describing macroscale structure of networks</a:t>
            </a:r>
            <a:endParaRPr lang="en-US" sz="2400" b="1" i="1" dirty="0"/>
          </a:p>
        </p:txBody>
      </p:sp>
      <p:sp>
        <p:nvSpPr>
          <p:cNvPr id="7" name="TextBox 6">
            <a:extLst>
              <a:ext uri="{FF2B5EF4-FFF2-40B4-BE49-F238E27FC236}">
                <a16:creationId xmlns:a16="http://schemas.microsoft.com/office/drawing/2014/main" id="{62F3B291-F430-48E9-A1D8-A6773D688D83}"/>
              </a:ext>
            </a:extLst>
          </p:cNvPr>
          <p:cNvSpPr txBox="1"/>
          <p:nvPr/>
        </p:nvSpPr>
        <p:spPr>
          <a:xfrm>
            <a:off x="1089891" y="1658080"/>
            <a:ext cx="10123053" cy="1015663"/>
          </a:xfrm>
          <a:prstGeom prst="rect">
            <a:avLst/>
          </a:prstGeom>
          <a:noFill/>
        </p:spPr>
        <p:txBody>
          <a:bodyPr wrap="square">
            <a:spAutoFit/>
          </a:bodyPr>
          <a:lstStyle/>
          <a:p>
            <a:r>
              <a:rPr lang="en-US" sz="2000" dirty="0"/>
              <a:t>There are also a wide range of measures to describe the structure of the network as a whole.</a:t>
            </a:r>
          </a:p>
          <a:p>
            <a:endParaRPr lang="en-US" sz="2000" dirty="0"/>
          </a:p>
          <a:p>
            <a:r>
              <a:rPr lang="en-US" sz="2000" dirty="0"/>
              <a:t>I will provide an overview of the most commonly used and/or useful here </a:t>
            </a:r>
          </a:p>
        </p:txBody>
      </p:sp>
      <p:sp>
        <p:nvSpPr>
          <p:cNvPr id="8" name="TextBox 7">
            <a:extLst>
              <a:ext uri="{FF2B5EF4-FFF2-40B4-BE49-F238E27FC236}">
                <a16:creationId xmlns:a16="http://schemas.microsoft.com/office/drawing/2014/main" id="{754ACC99-BEA9-4655-A34A-C78855FD1E82}"/>
              </a:ext>
            </a:extLst>
          </p:cNvPr>
          <p:cNvSpPr txBox="1"/>
          <p:nvPr/>
        </p:nvSpPr>
        <p:spPr>
          <a:xfrm>
            <a:off x="1089891" y="3096153"/>
            <a:ext cx="10390095" cy="830997"/>
          </a:xfrm>
          <a:prstGeom prst="rect">
            <a:avLst/>
          </a:prstGeom>
          <a:solidFill>
            <a:srgbClr val="00206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dirty="0">
                <a:solidFill>
                  <a:schemeClr val="accent5">
                    <a:lumMod val="20000"/>
                    <a:lumOff val="80000"/>
                  </a:schemeClr>
                </a:solidFill>
              </a:rPr>
              <a:t>NODE-LEVEL METRIC DISTRIBUTIONS can also provide useful information about the network  </a:t>
            </a:r>
            <a:endParaRPr lang="en-CA" sz="2400" dirty="0">
              <a:solidFill>
                <a:schemeClr val="accent5">
                  <a:lumMod val="20000"/>
                  <a:lumOff val="80000"/>
                </a:schemeClr>
              </a:solidFill>
            </a:endParaRPr>
          </a:p>
        </p:txBody>
      </p:sp>
      <p:sp>
        <p:nvSpPr>
          <p:cNvPr id="17" name="TextBox 16">
            <a:extLst>
              <a:ext uri="{FF2B5EF4-FFF2-40B4-BE49-F238E27FC236}">
                <a16:creationId xmlns:a16="http://schemas.microsoft.com/office/drawing/2014/main" id="{F320B882-2B63-4D44-85BE-4B3346A77A7E}"/>
              </a:ext>
            </a:extLst>
          </p:cNvPr>
          <p:cNvSpPr txBox="1"/>
          <p:nvPr/>
        </p:nvSpPr>
        <p:spPr>
          <a:xfrm>
            <a:off x="1089892" y="4319968"/>
            <a:ext cx="4054764" cy="1938992"/>
          </a:xfrm>
          <a:prstGeom prst="rect">
            <a:avLst/>
          </a:prstGeom>
          <a:solidFill>
            <a:schemeClr val="accent1">
              <a:lumMod val="40000"/>
              <a:lumOff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marL="457200" indent="-457200">
              <a:buAutoNum type="arabicPeriod"/>
            </a:pPr>
            <a:r>
              <a:rPr lang="en-US" sz="2400" dirty="0">
                <a:solidFill>
                  <a:srgbClr val="002060"/>
                </a:solidFill>
              </a:rPr>
              <a:t>Mean values</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Coefficient of variation</a:t>
            </a:r>
          </a:p>
          <a:p>
            <a:pPr marL="457200" indent="-457200">
              <a:buAutoNum type="arabicPeriod"/>
            </a:pPr>
            <a:endParaRPr lang="en-US" sz="2400" dirty="0">
              <a:solidFill>
                <a:srgbClr val="002060"/>
              </a:solidFill>
            </a:endParaRPr>
          </a:p>
          <a:p>
            <a:pPr marL="457200" indent="-457200">
              <a:buAutoNum type="arabicPeriod"/>
            </a:pPr>
            <a:r>
              <a:rPr lang="en-US" sz="2400" dirty="0">
                <a:solidFill>
                  <a:srgbClr val="002060"/>
                </a:solidFill>
              </a:rPr>
              <a:t>Full metric distributions</a:t>
            </a:r>
            <a:endParaRPr lang="en-CA" sz="2400" dirty="0">
              <a:solidFill>
                <a:srgbClr val="002060"/>
              </a:solidFill>
            </a:endParaRPr>
          </a:p>
        </p:txBody>
      </p:sp>
      <p:sp>
        <p:nvSpPr>
          <p:cNvPr id="3" name="TextBox 2">
            <a:extLst>
              <a:ext uri="{FF2B5EF4-FFF2-40B4-BE49-F238E27FC236}">
                <a16:creationId xmlns:a16="http://schemas.microsoft.com/office/drawing/2014/main" id="{B132C662-D802-448D-9F50-216560A053E8}"/>
              </a:ext>
            </a:extLst>
          </p:cNvPr>
          <p:cNvSpPr txBox="1"/>
          <p:nvPr/>
        </p:nvSpPr>
        <p:spPr>
          <a:xfrm>
            <a:off x="5956641" y="4708066"/>
            <a:ext cx="5523345" cy="1015663"/>
          </a:xfrm>
          <a:prstGeom prst="rect">
            <a:avLst/>
          </a:prstGeom>
          <a:noFill/>
        </p:spPr>
        <p:txBody>
          <a:bodyPr wrap="square" rtlCol="0">
            <a:spAutoFit/>
          </a:bodyPr>
          <a:lstStyle/>
          <a:p>
            <a:r>
              <a:rPr lang="en-US" sz="2000" dirty="0"/>
              <a:t>For example, the degree distribution of a network is a key part of calculating the R</a:t>
            </a:r>
            <a:r>
              <a:rPr lang="en-US" sz="2000" baseline="-25000" dirty="0"/>
              <a:t>0</a:t>
            </a:r>
            <a:r>
              <a:rPr lang="en-US" sz="2000" dirty="0"/>
              <a:t> of a pathogen spreading across it</a:t>
            </a:r>
            <a:endParaRPr lang="fr-FR" sz="2000" dirty="0"/>
          </a:p>
        </p:txBody>
      </p:sp>
    </p:spTree>
    <p:extLst>
      <p:ext uri="{BB962C8B-B14F-4D97-AF65-F5344CB8AC3E}">
        <p14:creationId xmlns:p14="http://schemas.microsoft.com/office/powerpoint/2010/main" val="3205020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3864</TotalTime>
  <Words>6629</Words>
  <Application>Microsoft Office PowerPoint</Application>
  <PresentationFormat>Widescreen</PresentationFormat>
  <Paragraphs>2122</Paragraphs>
  <Slides>105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Matt</cp:lastModifiedBy>
  <cp:revision>57</cp:revision>
  <dcterms:created xsi:type="dcterms:W3CDTF">2023-03-06T09:50:44Z</dcterms:created>
  <dcterms:modified xsi:type="dcterms:W3CDTF">2023-03-31T13:19:43Z</dcterms:modified>
</cp:coreProperties>
</file>